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  <p:bold r:id="rId25"/>
    </p:embeddedFont>
    <p:embeddedFont>
      <p:font typeface="Canva Sans Italics" panose="020B0604020202020204" charset="0"/>
      <p:regular r:id="rId26"/>
      <p:italic r:id="rId27"/>
    </p:embeddedFont>
    <p:embeddedFont>
      <p:font typeface="Clear Sans" panose="020B0604020202020204" charset="0"/>
      <p:regular r:id="rId28"/>
    </p:embeddedFont>
    <p:embeddedFont>
      <p:font typeface="Clear Sans Medium" panose="020B0604020202020204" charset="0"/>
      <p:regular r:id="rId29"/>
    </p:embeddedFont>
    <p:embeddedFont>
      <p:font typeface="Crimson Pro Bold" panose="020B0604020202020204" charset="0"/>
      <p:regular r:id="rId30"/>
      <p:bold r:id="rId31"/>
    </p:embeddedFont>
    <p:embeddedFont>
      <p:font typeface="DM Sans" pitchFamily="2" charset="0"/>
      <p:regular r:id="rId32"/>
      <p:bold r:id="rId33"/>
      <p:italic r:id="rId34"/>
      <p:boldItalic r:id="rId35"/>
    </p:embeddedFont>
    <p:embeddedFont>
      <p:font typeface="DM Sans Bold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28" autoAdjust="0"/>
  </p:normalViewPr>
  <p:slideViewPr>
    <p:cSldViewPr>
      <p:cViewPr varScale="1">
        <p:scale>
          <a:sx n="57" d="100"/>
          <a:sy n="57" d="100"/>
        </p:scale>
        <p:origin x="2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Many previous studies have shown that international migrants are at high risk for adverse mental health conditions</a:t>
            </a:r>
          </a:p>
          <a:p>
            <a:r>
              <a:rPr lang="en-US"/>
              <a:t>- A study looked at mental health outcomes by migrant status in Mexico, among returned U.S. migrants, internal migrants that have only migrated within Mexico, and non-migrants. </a:t>
            </a:r>
          </a:p>
          <a:p>
            <a:r>
              <a:rPr lang="en-US"/>
              <a:t>- Using data collected in 2017 from the Mexican Retrospective Demographic Survey and National Survey of Households, there were significant differences among the three groups across three health outcomes: anxiety, pain, and fatigue</a:t>
            </a:r>
          </a:p>
          <a:p>
            <a:r>
              <a:rPr lang="en-US"/>
              <a:t>- However, depression was not significantly different between migrant status</a:t>
            </a:r>
          </a:p>
          <a:p>
            <a:r>
              <a:rPr lang="en-US"/>
              <a:t>- Both U.S. migrants and internal Mexican migrants reported more anxiety and pain, but only internal Mexican migrants reported more fatigue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Data has shown migrants who migrate in Mexico and internationally have poorer mental health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"May have"</a:t>
            </a:r>
          </a:p>
          <a:p>
            <a:r>
              <a:rPr lang="en-US"/>
              <a:t>"May have in common"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Emphasized PERCEIVED neighborhood environment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ce.gov/detain/detention-manageme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9198623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531902"/>
            <a:ext cx="9089486" cy="6726398"/>
            <a:chOff x="0" y="0"/>
            <a:chExt cx="12119314" cy="8968530"/>
          </a:xfrm>
        </p:grpSpPr>
        <p:sp>
          <p:nvSpPr>
            <p:cNvPr id="3" name="AutoShape 3"/>
            <p:cNvSpPr/>
            <p:nvPr/>
          </p:nvSpPr>
          <p:spPr>
            <a:xfrm>
              <a:off x="0" y="6370270"/>
              <a:ext cx="12119314" cy="43296"/>
            </a:xfrm>
            <a:prstGeom prst="rect">
              <a:avLst/>
            </a:prstGeom>
            <a:solidFill>
              <a:srgbClr val="E8E8E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0"/>
              <a:ext cx="12119314" cy="5968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01"/>
                </a:lnSpc>
              </a:pPr>
              <a:r>
                <a:rPr lang="en-US" sz="5801">
                  <a:solidFill>
                    <a:srgbClr val="032F44"/>
                  </a:solidFill>
                  <a:latin typeface="Crimson Pro Bold"/>
                </a:rPr>
                <a:t>The association of neighborhood adversity with depression and anxiety symptoms in a low-income migrant community on the U.S.-Mexico border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117424"/>
              <a:ext cx="10725630" cy="185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spc="200">
                  <a:solidFill>
                    <a:srgbClr val="032F44"/>
                  </a:solidFill>
                  <a:latin typeface="Clear Sans Medium"/>
                </a:rPr>
                <a:t>REBECA JIMÉNEZ</a:t>
              </a:r>
            </a:p>
            <a:p>
              <a:pPr>
                <a:lnSpc>
                  <a:spcPts val="2800"/>
                </a:lnSpc>
              </a:pPr>
              <a:r>
                <a:rPr lang="en-US" sz="2000" spc="200">
                  <a:solidFill>
                    <a:srgbClr val="032F44"/>
                  </a:solidFill>
                  <a:latin typeface="Clear Sans Medium"/>
                </a:rPr>
                <a:t>SAN DIEGO STATE UNIVERSITY </a:t>
              </a:r>
            </a:p>
            <a:p>
              <a:pPr>
                <a:lnSpc>
                  <a:spcPts val="2800"/>
                </a:lnSpc>
              </a:pPr>
              <a:r>
                <a:rPr lang="en-US" sz="2000" spc="200">
                  <a:solidFill>
                    <a:srgbClr val="032F44"/>
                  </a:solidFill>
                  <a:latin typeface="Clear Sans Medium"/>
                </a:rPr>
                <a:t>INTERNATIONAL CONGRESS OF BEHAVIORAL MEDICINE </a:t>
              </a:r>
            </a:p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00">
                  <a:solidFill>
                    <a:srgbClr val="032F44"/>
                  </a:solidFill>
                  <a:latin typeface="Clear Sans Medium"/>
                </a:rPr>
                <a:t>VANCOUVER CANADA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77628" y="529501"/>
            <a:ext cx="4574907" cy="695767"/>
          </a:xfrm>
          <a:custGeom>
            <a:avLst/>
            <a:gdLst/>
            <a:ahLst/>
            <a:cxnLst/>
            <a:rect l="l" t="t" r="r" b="b"/>
            <a:pathLst>
              <a:path w="4574907" h="695767">
                <a:moveTo>
                  <a:pt x="0" y="0"/>
                </a:moveTo>
                <a:lnTo>
                  <a:pt x="4574907" y="0"/>
                </a:lnTo>
                <a:lnTo>
                  <a:pt x="4574907" y="695767"/>
                </a:lnTo>
                <a:lnTo>
                  <a:pt x="0" y="695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92839" y="0"/>
            <a:ext cx="11063351" cy="10287000"/>
          </a:xfrm>
          <a:custGeom>
            <a:avLst/>
            <a:gdLst/>
            <a:ahLst/>
            <a:cxnLst/>
            <a:rect l="l" t="t" r="r" b="b"/>
            <a:pathLst>
              <a:path w="11063351" h="10287000">
                <a:moveTo>
                  <a:pt x="0" y="0"/>
                </a:moveTo>
                <a:lnTo>
                  <a:pt x="11063350" y="0"/>
                </a:lnTo>
                <a:lnTo>
                  <a:pt x="110633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67" r="-13579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6571" y="2222634"/>
            <a:ext cx="7385531" cy="7448654"/>
            <a:chOff x="0" y="0"/>
            <a:chExt cx="1116553" cy="1126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6553" cy="1126096"/>
            </a:xfrm>
            <a:custGeom>
              <a:avLst/>
              <a:gdLst/>
              <a:ahLst/>
              <a:cxnLst/>
              <a:rect l="l" t="t" r="r" b="b"/>
              <a:pathLst>
                <a:path w="1116553" h="1126096">
                  <a:moveTo>
                    <a:pt x="15724" y="0"/>
                  </a:moveTo>
                  <a:lnTo>
                    <a:pt x="1100829" y="0"/>
                  </a:lnTo>
                  <a:cubicBezTo>
                    <a:pt x="1109513" y="0"/>
                    <a:pt x="1116553" y="7040"/>
                    <a:pt x="1116553" y="15724"/>
                  </a:cubicBezTo>
                  <a:lnTo>
                    <a:pt x="1116553" y="1110372"/>
                  </a:lnTo>
                  <a:cubicBezTo>
                    <a:pt x="1116553" y="1119056"/>
                    <a:pt x="1109513" y="1126096"/>
                    <a:pt x="1100829" y="1126096"/>
                  </a:cubicBezTo>
                  <a:lnTo>
                    <a:pt x="15724" y="1126096"/>
                  </a:lnTo>
                  <a:cubicBezTo>
                    <a:pt x="7040" y="1126096"/>
                    <a:pt x="0" y="1119056"/>
                    <a:pt x="0" y="1110372"/>
                  </a:cubicBezTo>
                  <a:lnTo>
                    <a:pt x="0" y="15724"/>
                  </a:lnTo>
                  <a:cubicBezTo>
                    <a:pt x="0" y="7040"/>
                    <a:pt x="7040" y="0"/>
                    <a:pt x="15724" y="0"/>
                  </a:cubicBezTo>
                  <a:close/>
                </a:path>
              </a:pathLst>
            </a:custGeom>
            <a:solidFill>
              <a:srgbClr val="E8E8E8"/>
            </a:solidFill>
            <a:ln w="333375">
              <a:solidFill>
                <a:srgbClr val="E8E8E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500"/>
                </a:lnSpc>
              </a:pPr>
              <a:endParaRPr/>
            </a:p>
            <a:p>
              <a:pPr>
                <a:lnSpc>
                  <a:spcPts val="45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57978" y="5278857"/>
            <a:ext cx="7890320" cy="4734192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l="-3426" r="-342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15895" y="271960"/>
            <a:ext cx="7732404" cy="4639442"/>
            <a:chOff x="0" y="0"/>
            <a:chExt cx="6350000" cy="381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3"/>
              <a:stretch>
                <a:fillRect l="-3426" r="-342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099016" y="2486906"/>
            <a:ext cx="7120641" cy="654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4441" lvl="1" indent="-377220">
              <a:lnSpc>
                <a:spcPts val="5241"/>
              </a:lnSpc>
              <a:buFont typeface="Arial"/>
              <a:buChar char="•"/>
            </a:pPr>
            <a:r>
              <a:rPr lang="en-US" sz="3494" spc="69">
                <a:solidFill>
                  <a:srgbClr val="032F44"/>
                </a:solidFill>
                <a:latin typeface="Clear Sans"/>
              </a:rPr>
              <a:t>N = 206 adults (19-83) recruited between 2016-2017</a:t>
            </a:r>
          </a:p>
          <a:p>
            <a:pPr marL="754441" lvl="1" indent="-377220">
              <a:lnSpc>
                <a:spcPts val="5241"/>
              </a:lnSpc>
              <a:buFont typeface="Arial"/>
              <a:buChar char="•"/>
            </a:pPr>
            <a:r>
              <a:rPr lang="en-US" sz="3494" spc="69">
                <a:solidFill>
                  <a:srgbClr val="032F44"/>
                </a:solidFill>
                <a:latin typeface="Clear Sans"/>
              </a:rPr>
              <a:t>Mean age 47.2 years</a:t>
            </a:r>
          </a:p>
          <a:p>
            <a:pPr marL="754441" lvl="1" indent="-377220">
              <a:lnSpc>
                <a:spcPts val="5241"/>
              </a:lnSpc>
              <a:buFont typeface="Arial"/>
              <a:buChar char="•"/>
            </a:pPr>
            <a:r>
              <a:rPr lang="en-US" sz="3494" spc="69">
                <a:solidFill>
                  <a:srgbClr val="032F44"/>
                </a:solidFill>
                <a:latin typeface="Clear Sans"/>
              </a:rPr>
              <a:t>77% male</a:t>
            </a:r>
          </a:p>
          <a:p>
            <a:pPr marL="754441" lvl="1" indent="-377220">
              <a:lnSpc>
                <a:spcPts val="5241"/>
              </a:lnSpc>
              <a:buFont typeface="Arial"/>
              <a:buChar char="•"/>
            </a:pPr>
            <a:r>
              <a:rPr lang="en-US" sz="3494" spc="69">
                <a:solidFill>
                  <a:srgbClr val="032F44"/>
                </a:solidFill>
                <a:latin typeface="Clear Sans"/>
              </a:rPr>
              <a:t>76% reported history of migration to the U.S. </a:t>
            </a:r>
          </a:p>
          <a:p>
            <a:pPr marL="754441" lvl="1" indent="-377220">
              <a:lnSpc>
                <a:spcPts val="5241"/>
              </a:lnSpc>
              <a:buFont typeface="Arial"/>
              <a:buChar char="•"/>
            </a:pPr>
            <a:r>
              <a:rPr lang="en-US" sz="3494" spc="69">
                <a:solidFill>
                  <a:srgbClr val="032F44"/>
                </a:solidFill>
                <a:latin typeface="Clear Sans"/>
              </a:rPr>
              <a:t>63% reported history of deportation (forced removal) from the U.S</a:t>
            </a:r>
          </a:p>
          <a:p>
            <a:pPr>
              <a:lnSpc>
                <a:spcPts val="5241"/>
              </a:lnSpc>
              <a:spcBef>
                <a:spcPct val="0"/>
              </a:spcBef>
            </a:pPr>
            <a:endParaRPr lang="en-US" sz="3494" spc="69">
              <a:solidFill>
                <a:srgbClr val="032F44"/>
              </a:solidFill>
              <a:latin typeface="Clear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37146" y="629149"/>
            <a:ext cx="5376332" cy="1265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49"/>
              </a:lnSpc>
              <a:spcBef>
                <a:spcPct val="0"/>
              </a:spcBef>
            </a:pPr>
            <a:r>
              <a:rPr lang="en-US" sz="7299" spc="145" dirty="0">
                <a:solidFill>
                  <a:srgbClr val="032F44"/>
                </a:solidFill>
                <a:latin typeface="Crimson Pro Bold"/>
              </a:rPr>
              <a:t>Participants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7964" y="1257301"/>
            <a:ext cx="16621336" cy="256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4"/>
              </a:lnSpc>
            </a:pPr>
            <a:r>
              <a:rPr lang="en-US" sz="3688">
                <a:solidFill>
                  <a:srgbClr val="032F44"/>
                </a:solidFill>
                <a:latin typeface="Canva Sans Bold"/>
              </a:rPr>
              <a:t> Measures</a:t>
            </a:r>
            <a:r>
              <a:rPr lang="en-US" sz="3688">
                <a:solidFill>
                  <a:srgbClr val="032F44"/>
                </a:solidFill>
                <a:latin typeface="Canva Sans"/>
              </a:rPr>
              <a:t>:</a:t>
            </a:r>
          </a:p>
          <a:p>
            <a:pPr marL="796441" lvl="1" indent="-398221">
              <a:lnSpc>
                <a:spcPts val="5164"/>
              </a:lnSpc>
              <a:buFont typeface="Arial"/>
              <a:buChar char="•"/>
            </a:pPr>
            <a:r>
              <a:rPr lang="en-US" sz="3688">
                <a:solidFill>
                  <a:srgbClr val="032F44"/>
                </a:solidFill>
                <a:latin typeface="Canva Sans"/>
              </a:rPr>
              <a:t>Verbally administered Qualitrics survey in Spanish or English</a:t>
            </a:r>
          </a:p>
          <a:p>
            <a:pPr marL="796441" lvl="1" indent="-398221">
              <a:lnSpc>
                <a:spcPts val="5164"/>
              </a:lnSpc>
              <a:buFont typeface="Arial"/>
              <a:buChar char="•"/>
            </a:pPr>
            <a:r>
              <a:rPr lang="en-US" sz="3688">
                <a:solidFill>
                  <a:srgbClr val="032F44"/>
                </a:solidFill>
                <a:latin typeface="Canva Sans"/>
              </a:rPr>
              <a:t>Depression symptoms: Patient Health Questionnaire-8 (PHQ-8)</a:t>
            </a:r>
          </a:p>
          <a:p>
            <a:pPr marL="796441" lvl="1" indent="-398221">
              <a:lnSpc>
                <a:spcPts val="5164"/>
              </a:lnSpc>
              <a:buFont typeface="Arial"/>
              <a:buChar char="•"/>
            </a:pPr>
            <a:r>
              <a:rPr lang="en-US" sz="3688">
                <a:solidFill>
                  <a:srgbClr val="032F44"/>
                </a:solidFill>
                <a:latin typeface="Canva Sans"/>
              </a:rPr>
              <a:t>Anxiety symptoms: General Anxiety Disorders Scale (GAD-7)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626864" y="285751"/>
            <a:ext cx="1082654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59"/>
              </a:lnSpc>
              <a:spcBef>
                <a:spcPct val="0"/>
              </a:spcBef>
            </a:pPr>
            <a:r>
              <a:rPr lang="en-US" sz="6799" spc="67">
                <a:solidFill>
                  <a:srgbClr val="032F44"/>
                </a:solidFill>
                <a:latin typeface="Crimson Pro Bold"/>
              </a:rPr>
              <a:t>Methods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976096" y="3821079"/>
            <a:ext cx="10748296" cy="4674242"/>
            <a:chOff x="0" y="-348718"/>
            <a:chExt cx="14331062" cy="6232321"/>
          </a:xfrm>
        </p:grpSpPr>
        <p:grpSp>
          <p:nvGrpSpPr>
            <p:cNvPr id="5" name="Group 5"/>
            <p:cNvGrpSpPr/>
            <p:nvPr/>
          </p:nvGrpSpPr>
          <p:grpSpPr>
            <a:xfrm>
              <a:off x="3631138" y="-348718"/>
              <a:ext cx="6685419" cy="2686743"/>
              <a:chOff x="0" y="-121230"/>
              <a:chExt cx="2324149" cy="93403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324149" cy="650288"/>
              </a:xfrm>
              <a:custGeom>
                <a:avLst/>
                <a:gdLst/>
                <a:ahLst/>
                <a:cxnLst/>
                <a:rect l="l" t="t" r="r" b="b"/>
                <a:pathLst>
                  <a:path w="2324149" h="650288">
                    <a:moveTo>
                      <a:pt x="69482" y="0"/>
                    </a:moveTo>
                    <a:lnTo>
                      <a:pt x="2254667" y="0"/>
                    </a:lnTo>
                    <a:cubicBezTo>
                      <a:pt x="2293041" y="0"/>
                      <a:pt x="2324149" y="31108"/>
                      <a:pt x="2324149" y="69482"/>
                    </a:cubicBezTo>
                    <a:lnTo>
                      <a:pt x="2324149" y="580807"/>
                    </a:lnTo>
                    <a:cubicBezTo>
                      <a:pt x="2324149" y="599234"/>
                      <a:pt x="2316829" y="616907"/>
                      <a:pt x="2303799" y="629938"/>
                    </a:cubicBezTo>
                    <a:cubicBezTo>
                      <a:pt x="2290768" y="642968"/>
                      <a:pt x="2273095" y="650288"/>
                      <a:pt x="2254667" y="650288"/>
                    </a:cubicBezTo>
                    <a:lnTo>
                      <a:pt x="69482" y="650288"/>
                    </a:lnTo>
                    <a:cubicBezTo>
                      <a:pt x="51054" y="650288"/>
                      <a:pt x="33381" y="642968"/>
                      <a:pt x="20351" y="629938"/>
                    </a:cubicBezTo>
                    <a:cubicBezTo>
                      <a:pt x="7320" y="616907"/>
                      <a:pt x="0" y="599234"/>
                      <a:pt x="0" y="580807"/>
                    </a:cubicBezTo>
                    <a:lnTo>
                      <a:pt x="0" y="69482"/>
                    </a:lnTo>
                    <a:cubicBezTo>
                      <a:pt x="0" y="51054"/>
                      <a:pt x="7320" y="33381"/>
                      <a:pt x="20351" y="20351"/>
                    </a:cubicBezTo>
                    <a:cubicBezTo>
                      <a:pt x="33381" y="7320"/>
                      <a:pt x="51054" y="0"/>
                      <a:pt x="69482" y="0"/>
                    </a:cubicBezTo>
                    <a:close/>
                  </a:path>
                </a:pathLst>
              </a:custGeom>
              <a:solidFill>
                <a:srgbClr val="FFF5C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21230"/>
                <a:ext cx="2323081" cy="934031"/>
              </a:xfrm>
              <a:prstGeom prst="rect">
                <a:avLst/>
              </a:prstGeom>
            </p:spPr>
            <p:txBody>
              <a:bodyPr lIns="190500" tIns="190500" rIns="190500" bIns="190500" rtlCol="0" anchor="ctr"/>
              <a:lstStyle/>
              <a:p>
                <a:pPr algn="ctr">
                  <a:lnSpc>
                    <a:spcPts val="3959"/>
                  </a:lnSpc>
                </a:pPr>
                <a:r>
                  <a:rPr lang="en-US" sz="3299" dirty="0">
                    <a:solidFill>
                      <a:srgbClr val="000000"/>
                    </a:solidFill>
                    <a:latin typeface="DM Sans Bold"/>
                  </a:rPr>
                  <a:t>Neighborhood Adversity</a:t>
                </a:r>
              </a:p>
            </p:txBody>
          </p:sp>
        </p:grpSp>
        <p:sp>
          <p:nvSpPr>
            <p:cNvPr id="8" name="AutoShape 8"/>
            <p:cNvSpPr/>
            <p:nvPr/>
          </p:nvSpPr>
          <p:spPr>
            <a:xfrm flipV="1">
              <a:off x="1683177" y="1870556"/>
              <a:ext cx="5290670" cy="1969935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H="1" flipV="1">
              <a:off x="6973848" y="1870556"/>
              <a:ext cx="2410841" cy="1969935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grpSp>
          <p:nvGrpSpPr>
            <p:cNvPr id="10" name="Group 10"/>
            <p:cNvGrpSpPr/>
            <p:nvPr/>
          </p:nvGrpSpPr>
          <p:grpSpPr>
            <a:xfrm>
              <a:off x="0" y="4025720"/>
              <a:ext cx="2614287" cy="1857883"/>
              <a:chOff x="0" y="0"/>
              <a:chExt cx="1143716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43716" cy="773821"/>
              </a:xfrm>
              <a:custGeom>
                <a:avLst/>
                <a:gdLst/>
                <a:ahLst/>
                <a:cxnLst/>
                <a:rect l="l" t="t" r="r" b="b"/>
                <a:pathLst>
                  <a:path w="1143716" h="773821">
                    <a:moveTo>
                      <a:pt x="39485" y="0"/>
                    </a:moveTo>
                    <a:lnTo>
                      <a:pt x="1104231" y="0"/>
                    </a:lnTo>
                    <a:cubicBezTo>
                      <a:pt x="1126038" y="0"/>
                      <a:pt x="1143716" y="17678"/>
                      <a:pt x="1143716" y="39485"/>
                    </a:cubicBezTo>
                    <a:lnTo>
                      <a:pt x="1143716" y="734336"/>
                    </a:lnTo>
                    <a:cubicBezTo>
                      <a:pt x="1143716" y="756143"/>
                      <a:pt x="1126038" y="773821"/>
                      <a:pt x="1104231" y="773821"/>
                    </a:cubicBezTo>
                    <a:lnTo>
                      <a:pt x="39485" y="773821"/>
                    </a:lnTo>
                    <a:cubicBezTo>
                      <a:pt x="17678" y="773821"/>
                      <a:pt x="0" y="756143"/>
                      <a:pt x="0" y="734336"/>
                    </a:cubicBezTo>
                    <a:lnTo>
                      <a:pt x="0" y="39485"/>
                    </a:lnTo>
                    <a:cubicBezTo>
                      <a:pt x="0" y="17678"/>
                      <a:pt x="17678" y="0"/>
                      <a:pt x="39485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1142601" cy="81280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60"/>
                  </a:lnSpc>
                </a:pPr>
                <a:r>
                  <a:rPr lang="en-US" sz="2300" dirty="0">
                    <a:solidFill>
                      <a:srgbClr val="000000"/>
                    </a:solidFill>
                    <a:latin typeface="DM Sans Bold"/>
                  </a:rPr>
                  <a:t>Aesthetic Quality</a:t>
                </a:r>
              </a:p>
            </p:txBody>
          </p:sp>
        </p:grpSp>
        <p:sp>
          <p:nvSpPr>
            <p:cNvPr id="13" name="AutoShape 13"/>
            <p:cNvSpPr/>
            <p:nvPr/>
          </p:nvSpPr>
          <p:spPr>
            <a:xfrm flipV="1">
              <a:off x="4379840" y="1870556"/>
              <a:ext cx="2594007" cy="1969935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H="1" flipV="1">
              <a:off x="6973848" y="1870556"/>
              <a:ext cx="49811" cy="204177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H="1" flipV="1">
              <a:off x="6973848" y="1870556"/>
              <a:ext cx="5121906" cy="1969935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grpSp>
          <p:nvGrpSpPr>
            <p:cNvPr id="16" name="Group 16"/>
            <p:cNvGrpSpPr/>
            <p:nvPr/>
          </p:nvGrpSpPr>
          <p:grpSpPr>
            <a:xfrm>
              <a:off x="2796079" y="4025720"/>
              <a:ext cx="2492043" cy="1857883"/>
              <a:chOff x="0" y="0"/>
              <a:chExt cx="1090236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12450" cy="773821"/>
              </a:xfrm>
              <a:custGeom>
                <a:avLst/>
                <a:gdLst/>
                <a:ahLst/>
                <a:cxnLst/>
                <a:rect l="l" t="t" r="r" b="b"/>
                <a:pathLst>
                  <a:path w="1012450" h="773821">
                    <a:moveTo>
                      <a:pt x="44605" y="0"/>
                    </a:moveTo>
                    <a:lnTo>
                      <a:pt x="967846" y="0"/>
                    </a:lnTo>
                    <a:cubicBezTo>
                      <a:pt x="992480" y="0"/>
                      <a:pt x="1012450" y="19970"/>
                      <a:pt x="1012450" y="44605"/>
                    </a:cubicBezTo>
                    <a:lnTo>
                      <a:pt x="1012450" y="729216"/>
                    </a:lnTo>
                    <a:cubicBezTo>
                      <a:pt x="1012450" y="741046"/>
                      <a:pt x="1007751" y="752392"/>
                      <a:pt x="999386" y="760756"/>
                    </a:cubicBezTo>
                    <a:cubicBezTo>
                      <a:pt x="991021" y="769121"/>
                      <a:pt x="979676" y="773821"/>
                      <a:pt x="967846" y="773821"/>
                    </a:cubicBezTo>
                    <a:lnTo>
                      <a:pt x="44605" y="773821"/>
                    </a:lnTo>
                    <a:cubicBezTo>
                      <a:pt x="19970" y="773821"/>
                      <a:pt x="0" y="753851"/>
                      <a:pt x="0" y="729216"/>
                    </a:cubicBezTo>
                    <a:lnTo>
                      <a:pt x="0" y="44605"/>
                    </a:lnTo>
                    <a:cubicBezTo>
                      <a:pt x="0" y="32775"/>
                      <a:pt x="4699" y="21429"/>
                      <a:pt x="13064" y="13064"/>
                    </a:cubicBezTo>
                    <a:cubicBezTo>
                      <a:pt x="21429" y="4699"/>
                      <a:pt x="32775" y="0"/>
                      <a:pt x="44605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1090236" cy="81280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59"/>
                  </a:lnSpc>
                </a:pPr>
                <a:r>
                  <a:rPr lang="en-US" sz="2299" dirty="0">
                    <a:solidFill>
                      <a:srgbClr val="000000"/>
                    </a:solidFill>
                    <a:latin typeface="DM Sans Bold"/>
                  </a:rPr>
                  <a:t>Social Cohesion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8455599" y="4025720"/>
              <a:ext cx="2756661" cy="1857883"/>
              <a:chOff x="0" y="0"/>
              <a:chExt cx="1206003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06003" cy="773821"/>
              </a:xfrm>
              <a:custGeom>
                <a:avLst/>
                <a:gdLst/>
                <a:ahLst/>
                <a:cxnLst/>
                <a:rect l="l" t="t" r="r" b="b"/>
                <a:pathLst>
                  <a:path w="1206003" h="773821">
                    <a:moveTo>
                      <a:pt x="37446" y="0"/>
                    </a:moveTo>
                    <a:lnTo>
                      <a:pt x="1168557" y="0"/>
                    </a:lnTo>
                    <a:cubicBezTo>
                      <a:pt x="1178488" y="0"/>
                      <a:pt x="1188013" y="3945"/>
                      <a:pt x="1195035" y="10968"/>
                    </a:cubicBezTo>
                    <a:cubicBezTo>
                      <a:pt x="1202058" y="17990"/>
                      <a:pt x="1206003" y="27515"/>
                      <a:pt x="1206003" y="37446"/>
                    </a:cubicBezTo>
                    <a:lnTo>
                      <a:pt x="1206003" y="736375"/>
                    </a:lnTo>
                    <a:cubicBezTo>
                      <a:pt x="1206003" y="757056"/>
                      <a:pt x="1189238" y="773821"/>
                      <a:pt x="1168557" y="773821"/>
                    </a:cubicBezTo>
                    <a:lnTo>
                      <a:pt x="37446" y="773821"/>
                    </a:lnTo>
                    <a:cubicBezTo>
                      <a:pt x="16765" y="773821"/>
                      <a:pt x="0" y="757056"/>
                      <a:pt x="0" y="736375"/>
                    </a:cubicBezTo>
                    <a:lnTo>
                      <a:pt x="0" y="37446"/>
                    </a:lnTo>
                    <a:cubicBezTo>
                      <a:pt x="0" y="16765"/>
                      <a:pt x="16765" y="0"/>
                      <a:pt x="37446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0"/>
                <a:ext cx="1206002" cy="81280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59"/>
                  </a:lnSpc>
                </a:pPr>
                <a:r>
                  <a:rPr lang="en-US" sz="2299" dirty="0">
                    <a:solidFill>
                      <a:srgbClr val="000000"/>
                    </a:solidFill>
                    <a:latin typeface="DM Sans Bold"/>
                  </a:rPr>
                  <a:t>Crime/ Safety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1390060" y="3970894"/>
              <a:ext cx="2941002" cy="1879657"/>
              <a:chOff x="0" y="-9525"/>
              <a:chExt cx="1286650" cy="8223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86650" cy="788281"/>
              </a:xfrm>
              <a:custGeom>
                <a:avLst/>
                <a:gdLst/>
                <a:ahLst/>
                <a:cxnLst/>
                <a:rect l="l" t="t" r="r" b="b"/>
                <a:pathLst>
                  <a:path w="1286650" h="788281">
                    <a:moveTo>
                      <a:pt x="35099" y="0"/>
                    </a:moveTo>
                    <a:lnTo>
                      <a:pt x="1251551" y="0"/>
                    </a:lnTo>
                    <a:cubicBezTo>
                      <a:pt x="1260860" y="0"/>
                      <a:pt x="1269788" y="3698"/>
                      <a:pt x="1276370" y="10280"/>
                    </a:cubicBezTo>
                    <a:cubicBezTo>
                      <a:pt x="1282952" y="16862"/>
                      <a:pt x="1286650" y="25790"/>
                      <a:pt x="1286650" y="35099"/>
                    </a:cubicBezTo>
                    <a:lnTo>
                      <a:pt x="1286650" y="753183"/>
                    </a:lnTo>
                    <a:cubicBezTo>
                      <a:pt x="1286650" y="772567"/>
                      <a:pt x="1270936" y="788281"/>
                      <a:pt x="1251551" y="788281"/>
                    </a:cubicBezTo>
                    <a:lnTo>
                      <a:pt x="35099" y="788281"/>
                    </a:lnTo>
                    <a:cubicBezTo>
                      <a:pt x="15714" y="788281"/>
                      <a:pt x="0" y="772567"/>
                      <a:pt x="0" y="753183"/>
                    </a:cubicBezTo>
                    <a:lnTo>
                      <a:pt x="0" y="35099"/>
                    </a:lnTo>
                    <a:cubicBezTo>
                      <a:pt x="0" y="15714"/>
                      <a:pt x="15714" y="0"/>
                      <a:pt x="35099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9525"/>
                <a:ext cx="1286092" cy="82232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639"/>
                  </a:lnSpc>
                </a:pPr>
                <a:r>
                  <a:rPr lang="en-US" sz="2199" dirty="0">
                    <a:solidFill>
                      <a:srgbClr val="000000"/>
                    </a:solidFill>
                    <a:latin typeface="DM Sans Bold"/>
                  </a:rPr>
                  <a:t>Walking/</a:t>
                </a:r>
              </a:p>
              <a:p>
                <a:pPr algn="ctr">
                  <a:lnSpc>
                    <a:spcPts val="2639"/>
                  </a:lnSpc>
                </a:pPr>
                <a:r>
                  <a:rPr lang="en-US" sz="2199" dirty="0">
                    <a:solidFill>
                      <a:srgbClr val="000000"/>
                    </a:solidFill>
                    <a:latin typeface="DM Sans Bold"/>
                  </a:rPr>
                  <a:t>Exercise Env.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5294662" y="4025720"/>
              <a:ext cx="2977871" cy="1857883"/>
              <a:chOff x="0" y="0"/>
              <a:chExt cx="1302779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302779" cy="773821"/>
              </a:xfrm>
              <a:custGeom>
                <a:avLst/>
                <a:gdLst/>
                <a:ahLst/>
                <a:cxnLst/>
                <a:rect l="l" t="t" r="r" b="b"/>
                <a:pathLst>
                  <a:path w="1302779" h="773821">
                    <a:moveTo>
                      <a:pt x="34664" y="0"/>
                    </a:moveTo>
                    <a:lnTo>
                      <a:pt x="1268115" y="0"/>
                    </a:lnTo>
                    <a:cubicBezTo>
                      <a:pt x="1287260" y="0"/>
                      <a:pt x="1302779" y="15520"/>
                      <a:pt x="1302779" y="34664"/>
                    </a:cubicBezTo>
                    <a:lnTo>
                      <a:pt x="1302779" y="739157"/>
                    </a:lnTo>
                    <a:cubicBezTo>
                      <a:pt x="1302779" y="758301"/>
                      <a:pt x="1287260" y="773821"/>
                      <a:pt x="1268115" y="773821"/>
                    </a:cubicBezTo>
                    <a:lnTo>
                      <a:pt x="34664" y="773821"/>
                    </a:lnTo>
                    <a:cubicBezTo>
                      <a:pt x="15520" y="773821"/>
                      <a:pt x="0" y="758301"/>
                      <a:pt x="0" y="739157"/>
                    </a:cubicBezTo>
                    <a:lnTo>
                      <a:pt x="0" y="34664"/>
                    </a:lnTo>
                    <a:cubicBezTo>
                      <a:pt x="0" y="15520"/>
                      <a:pt x="15520" y="0"/>
                      <a:pt x="34664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0"/>
                <a:ext cx="1302778" cy="81280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59"/>
                  </a:lnSpc>
                </a:pPr>
                <a:r>
                  <a:rPr lang="en-US" sz="2299" dirty="0">
                    <a:solidFill>
                      <a:srgbClr val="000000"/>
                    </a:solidFill>
                    <a:latin typeface="DM Sans Bold"/>
                  </a:rPr>
                  <a:t>Access to Healthy Food</a:t>
                </a:r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637964" y="4015943"/>
            <a:ext cx="6548933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32F44"/>
                </a:solidFill>
                <a:latin typeface="Canva Sans"/>
              </a:rPr>
              <a:t>Neighborhood Adversity: 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32F44"/>
                </a:solidFill>
                <a:latin typeface="Canva Sans"/>
              </a:rPr>
              <a:t>30-item scale created by Escheverria, Diez-Roux, &amp; Link (2004)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32F44"/>
                </a:solidFill>
                <a:latin typeface="Canva Sans"/>
              </a:rPr>
              <a:t>5 components (subscales)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28439" y="8744267"/>
            <a:ext cx="8100351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Garcia-Campayo  et al., 2010, Health Qual Life Outcomes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Kroenke et al., 2009, J Affect Disord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Escheverria et al., 2004, J UrbanHealth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3042" y="2461337"/>
            <a:ext cx="16281917" cy="263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7206" lvl="1" indent="-408603">
              <a:lnSpc>
                <a:spcPts val="5299"/>
              </a:lnSpc>
              <a:buFont typeface="Arial"/>
              <a:buChar char="•"/>
            </a:pPr>
            <a:r>
              <a:rPr lang="en-US" sz="3785">
                <a:solidFill>
                  <a:srgbClr val="032F44"/>
                </a:solidFill>
                <a:latin typeface="Canva Sans"/>
              </a:rPr>
              <a:t>Descriptive statistics and linear regression analyses were conducted using R 4.2.2 GUI 1.79 Big Sur ARM build (8160) (R Core Team, 2022) </a:t>
            </a:r>
          </a:p>
          <a:p>
            <a:pPr marL="817206" lvl="1" indent="-408603">
              <a:lnSpc>
                <a:spcPts val="5299"/>
              </a:lnSpc>
              <a:buFont typeface="Arial"/>
              <a:buChar char="•"/>
            </a:pPr>
            <a:r>
              <a:rPr lang="en-US" sz="3785">
                <a:solidFill>
                  <a:srgbClr val="032F44"/>
                </a:solidFill>
                <a:latin typeface="Canva Sans"/>
              </a:rPr>
              <a:t>Regression analyses adjusted for age, sex, and education level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30728" y="956387"/>
            <a:ext cx="1082654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59"/>
              </a:lnSpc>
              <a:spcBef>
                <a:spcPct val="0"/>
              </a:spcBef>
            </a:pPr>
            <a:r>
              <a:rPr lang="en-US" sz="6799" spc="67">
                <a:solidFill>
                  <a:srgbClr val="032F44"/>
                </a:solidFill>
                <a:latin typeface="Crimson Pro Bold"/>
              </a:rPr>
              <a:t>Statistical Analyses</a:t>
            </a:r>
          </a:p>
        </p:txBody>
      </p:sp>
      <p:sp>
        <p:nvSpPr>
          <p:cNvPr id="4" name="AutoShape 4"/>
          <p:cNvSpPr/>
          <p:nvPr/>
        </p:nvSpPr>
        <p:spPr>
          <a:xfrm flipH="1">
            <a:off x="6098279" y="6698117"/>
            <a:ext cx="5541273" cy="867873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2203003" y="6698117"/>
            <a:ext cx="3895277" cy="1735747"/>
            <a:chOff x="0" y="0"/>
            <a:chExt cx="2349580" cy="1046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49580" cy="1046980"/>
            </a:xfrm>
            <a:custGeom>
              <a:avLst/>
              <a:gdLst/>
              <a:ahLst/>
              <a:cxnLst/>
              <a:rect l="l" t="t" r="r" b="b"/>
              <a:pathLst>
                <a:path w="2349580" h="1046980">
                  <a:moveTo>
                    <a:pt x="89438" y="0"/>
                  </a:moveTo>
                  <a:lnTo>
                    <a:pt x="2260142" y="0"/>
                  </a:lnTo>
                  <a:cubicBezTo>
                    <a:pt x="2309537" y="0"/>
                    <a:pt x="2349580" y="40043"/>
                    <a:pt x="2349580" y="89438"/>
                  </a:cubicBezTo>
                  <a:lnTo>
                    <a:pt x="2349580" y="957542"/>
                  </a:lnTo>
                  <a:cubicBezTo>
                    <a:pt x="2349580" y="1006937"/>
                    <a:pt x="2309537" y="1046980"/>
                    <a:pt x="2260142" y="1046980"/>
                  </a:cubicBezTo>
                  <a:lnTo>
                    <a:pt x="89438" y="1046980"/>
                  </a:lnTo>
                  <a:cubicBezTo>
                    <a:pt x="65718" y="1046980"/>
                    <a:pt x="42969" y="1037557"/>
                    <a:pt x="26196" y="1020784"/>
                  </a:cubicBezTo>
                  <a:cubicBezTo>
                    <a:pt x="9423" y="1004011"/>
                    <a:pt x="0" y="981262"/>
                    <a:pt x="0" y="957542"/>
                  </a:cubicBezTo>
                  <a:lnTo>
                    <a:pt x="0" y="89438"/>
                  </a:lnTo>
                  <a:cubicBezTo>
                    <a:pt x="0" y="40043"/>
                    <a:pt x="40043" y="0"/>
                    <a:pt x="89438" y="0"/>
                  </a:cubicBezTo>
                  <a:close/>
                </a:path>
              </a:pathLst>
            </a:custGeom>
            <a:solidFill>
              <a:srgbClr val="FFF5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347264" cy="1046980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DM Sans"/>
                </a:rPr>
                <a:t>Neighborhood Environment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643287" y="6007785"/>
            <a:ext cx="3108207" cy="1070784"/>
            <a:chOff x="-1" y="0"/>
            <a:chExt cx="23593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9345" cy="778617"/>
            </a:xfrm>
            <a:custGeom>
              <a:avLst/>
              <a:gdLst/>
              <a:ahLst/>
              <a:cxnLst/>
              <a:rect l="l" t="t" r="r" b="b"/>
              <a:pathLst>
                <a:path w="2359345" h="778617">
                  <a:moveTo>
                    <a:pt x="24908" y="0"/>
                  </a:moveTo>
                  <a:lnTo>
                    <a:pt x="2334437" y="0"/>
                  </a:lnTo>
                  <a:cubicBezTo>
                    <a:pt x="2348193" y="0"/>
                    <a:pt x="2359345" y="11152"/>
                    <a:pt x="2359345" y="24908"/>
                  </a:cubicBezTo>
                  <a:lnTo>
                    <a:pt x="2359345" y="753709"/>
                  </a:lnTo>
                  <a:cubicBezTo>
                    <a:pt x="2359345" y="760315"/>
                    <a:pt x="2356720" y="766650"/>
                    <a:pt x="2352049" y="771321"/>
                  </a:cubicBezTo>
                  <a:cubicBezTo>
                    <a:pt x="2347378" y="775992"/>
                    <a:pt x="2341043" y="778617"/>
                    <a:pt x="2334437" y="778617"/>
                  </a:cubicBezTo>
                  <a:lnTo>
                    <a:pt x="24908" y="778617"/>
                  </a:lnTo>
                  <a:cubicBezTo>
                    <a:pt x="18302" y="778617"/>
                    <a:pt x="11967" y="775992"/>
                    <a:pt x="7295" y="771321"/>
                  </a:cubicBezTo>
                  <a:cubicBezTo>
                    <a:pt x="2624" y="766650"/>
                    <a:pt x="0" y="760315"/>
                    <a:pt x="0" y="753709"/>
                  </a:cubicBezTo>
                  <a:lnTo>
                    <a:pt x="0" y="24908"/>
                  </a:lnTo>
                  <a:cubicBezTo>
                    <a:pt x="0" y="18302"/>
                    <a:pt x="2624" y="11967"/>
                    <a:pt x="7295" y="7295"/>
                  </a:cubicBezTo>
                  <a:cubicBezTo>
                    <a:pt x="11967" y="2624"/>
                    <a:pt x="18302" y="0"/>
                    <a:pt x="24908" y="0"/>
                  </a:cubicBezTo>
                  <a:close/>
                </a:path>
              </a:pathLst>
            </a:custGeom>
            <a:solidFill>
              <a:srgbClr val="BFE4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1" y="0"/>
              <a:ext cx="2359344" cy="8128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DM Sans"/>
                </a:rPr>
                <a:t>Depression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43389" y="7565990"/>
            <a:ext cx="3108207" cy="1070784"/>
            <a:chOff x="-1" y="0"/>
            <a:chExt cx="235934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59345" cy="778618"/>
            </a:xfrm>
            <a:custGeom>
              <a:avLst/>
              <a:gdLst/>
              <a:ahLst/>
              <a:cxnLst/>
              <a:rect l="l" t="t" r="r" b="b"/>
              <a:pathLst>
                <a:path w="2359345" h="778618">
                  <a:moveTo>
                    <a:pt x="24908" y="0"/>
                  </a:moveTo>
                  <a:lnTo>
                    <a:pt x="2334437" y="0"/>
                  </a:lnTo>
                  <a:cubicBezTo>
                    <a:pt x="2348193" y="0"/>
                    <a:pt x="2359345" y="11152"/>
                    <a:pt x="2359345" y="24908"/>
                  </a:cubicBezTo>
                  <a:lnTo>
                    <a:pt x="2359345" y="753710"/>
                  </a:lnTo>
                  <a:cubicBezTo>
                    <a:pt x="2359345" y="760316"/>
                    <a:pt x="2356720" y="766651"/>
                    <a:pt x="2352049" y="771323"/>
                  </a:cubicBezTo>
                  <a:cubicBezTo>
                    <a:pt x="2347378" y="775994"/>
                    <a:pt x="2341043" y="778618"/>
                    <a:pt x="2334437" y="778618"/>
                  </a:cubicBezTo>
                  <a:lnTo>
                    <a:pt x="24908" y="778618"/>
                  </a:lnTo>
                  <a:cubicBezTo>
                    <a:pt x="11152" y="778618"/>
                    <a:pt x="0" y="767466"/>
                    <a:pt x="0" y="753710"/>
                  </a:cubicBezTo>
                  <a:lnTo>
                    <a:pt x="0" y="24908"/>
                  </a:lnTo>
                  <a:cubicBezTo>
                    <a:pt x="0" y="18302"/>
                    <a:pt x="2624" y="11967"/>
                    <a:pt x="7295" y="7295"/>
                  </a:cubicBezTo>
                  <a:cubicBezTo>
                    <a:pt x="11967" y="2624"/>
                    <a:pt x="18302" y="0"/>
                    <a:pt x="24908" y="0"/>
                  </a:cubicBezTo>
                  <a:close/>
                </a:path>
              </a:pathLst>
            </a:custGeom>
            <a:solidFill>
              <a:srgbClr val="BFE4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-1" y="0"/>
              <a:ext cx="2359265" cy="8128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DM Sans"/>
                </a:rPr>
                <a:t>Anxiety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 flipH="1" flipV="1">
            <a:off x="6098279" y="7565990"/>
            <a:ext cx="5545111" cy="512877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42696" y="189337"/>
            <a:ext cx="3002607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  <a:spcBef>
                <a:spcPct val="0"/>
              </a:spcBef>
            </a:pPr>
            <a:r>
              <a:rPr lang="en-US" sz="6800" spc="136">
                <a:solidFill>
                  <a:srgbClr val="000000"/>
                </a:solidFill>
                <a:latin typeface="Crimson Pro Bold"/>
              </a:rPr>
              <a:t>Results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3816" y="1680263"/>
            <a:ext cx="17514184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Prevalence of clinically significant depression symptoms and anxiety symptoms were 37% and 33%, respectively 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Individuals with higher neighborhood adversity had higher depression (β=0.05, p=.01) and anxiety (β=0.05, p=.03) symptoms.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978677" y="4838699"/>
            <a:ext cx="10748296" cy="4717504"/>
            <a:chOff x="0" y="-406401"/>
            <a:chExt cx="14331062" cy="6290004"/>
          </a:xfrm>
        </p:grpSpPr>
        <p:grpSp>
          <p:nvGrpSpPr>
            <p:cNvPr id="5" name="Group 5"/>
            <p:cNvGrpSpPr/>
            <p:nvPr/>
          </p:nvGrpSpPr>
          <p:grpSpPr>
            <a:xfrm>
              <a:off x="3631138" y="-406401"/>
              <a:ext cx="6685419" cy="2744423"/>
              <a:chOff x="0" y="-141283"/>
              <a:chExt cx="2324149" cy="95408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324149" cy="650288"/>
              </a:xfrm>
              <a:custGeom>
                <a:avLst/>
                <a:gdLst/>
                <a:ahLst/>
                <a:cxnLst/>
                <a:rect l="l" t="t" r="r" b="b"/>
                <a:pathLst>
                  <a:path w="2324149" h="650288">
                    <a:moveTo>
                      <a:pt x="69482" y="0"/>
                    </a:moveTo>
                    <a:lnTo>
                      <a:pt x="2254667" y="0"/>
                    </a:lnTo>
                    <a:cubicBezTo>
                      <a:pt x="2293041" y="0"/>
                      <a:pt x="2324149" y="31108"/>
                      <a:pt x="2324149" y="69482"/>
                    </a:cubicBezTo>
                    <a:lnTo>
                      <a:pt x="2324149" y="580807"/>
                    </a:lnTo>
                    <a:cubicBezTo>
                      <a:pt x="2324149" y="599234"/>
                      <a:pt x="2316829" y="616907"/>
                      <a:pt x="2303799" y="629938"/>
                    </a:cubicBezTo>
                    <a:cubicBezTo>
                      <a:pt x="2290768" y="642968"/>
                      <a:pt x="2273095" y="650288"/>
                      <a:pt x="2254667" y="650288"/>
                    </a:cubicBezTo>
                    <a:lnTo>
                      <a:pt x="69482" y="650288"/>
                    </a:lnTo>
                    <a:cubicBezTo>
                      <a:pt x="51054" y="650288"/>
                      <a:pt x="33381" y="642968"/>
                      <a:pt x="20351" y="629938"/>
                    </a:cubicBezTo>
                    <a:cubicBezTo>
                      <a:pt x="7320" y="616907"/>
                      <a:pt x="0" y="599234"/>
                      <a:pt x="0" y="580807"/>
                    </a:cubicBezTo>
                    <a:lnTo>
                      <a:pt x="0" y="69482"/>
                    </a:lnTo>
                    <a:cubicBezTo>
                      <a:pt x="0" y="51054"/>
                      <a:pt x="7320" y="33381"/>
                      <a:pt x="20351" y="20351"/>
                    </a:cubicBezTo>
                    <a:cubicBezTo>
                      <a:pt x="33381" y="7320"/>
                      <a:pt x="51054" y="0"/>
                      <a:pt x="69482" y="0"/>
                    </a:cubicBezTo>
                    <a:close/>
                  </a:path>
                </a:pathLst>
              </a:custGeom>
              <a:solidFill>
                <a:srgbClr val="FFF5C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41283"/>
                <a:ext cx="2323081" cy="954083"/>
              </a:xfrm>
              <a:prstGeom prst="rect">
                <a:avLst/>
              </a:prstGeom>
            </p:spPr>
            <p:txBody>
              <a:bodyPr lIns="190500" tIns="190500" rIns="190500" bIns="190500" rtlCol="0" anchor="ctr"/>
              <a:lstStyle/>
              <a:p>
                <a:pPr algn="ctr">
                  <a:lnSpc>
                    <a:spcPts val="3959"/>
                  </a:lnSpc>
                </a:pPr>
                <a:r>
                  <a:rPr lang="en-US" sz="3299" dirty="0">
                    <a:solidFill>
                      <a:srgbClr val="000000"/>
                    </a:solidFill>
                    <a:latin typeface="DM Sans Bold"/>
                  </a:rPr>
                  <a:t>Neighborhood Adversity</a:t>
                </a:r>
              </a:p>
            </p:txBody>
          </p:sp>
        </p:grpSp>
        <p:sp>
          <p:nvSpPr>
            <p:cNvPr id="8" name="AutoShape 8"/>
            <p:cNvSpPr/>
            <p:nvPr/>
          </p:nvSpPr>
          <p:spPr>
            <a:xfrm flipV="1">
              <a:off x="1683177" y="1870556"/>
              <a:ext cx="5290670" cy="1969935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H="1" flipV="1">
              <a:off x="6973848" y="1870556"/>
              <a:ext cx="2410841" cy="1969935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grpSp>
          <p:nvGrpSpPr>
            <p:cNvPr id="10" name="Group 10"/>
            <p:cNvGrpSpPr/>
            <p:nvPr/>
          </p:nvGrpSpPr>
          <p:grpSpPr>
            <a:xfrm>
              <a:off x="0" y="4025720"/>
              <a:ext cx="2614287" cy="1857883"/>
              <a:chOff x="0" y="0"/>
              <a:chExt cx="1143716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43716" cy="773821"/>
              </a:xfrm>
              <a:custGeom>
                <a:avLst/>
                <a:gdLst/>
                <a:ahLst/>
                <a:cxnLst/>
                <a:rect l="l" t="t" r="r" b="b"/>
                <a:pathLst>
                  <a:path w="1143716" h="773821">
                    <a:moveTo>
                      <a:pt x="39485" y="0"/>
                    </a:moveTo>
                    <a:lnTo>
                      <a:pt x="1104231" y="0"/>
                    </a:lnTo>
                    <a:cubicBezTo>
                      <a:pt x="1126038" y="0"/>
                      <a:pt x="1143716" y="17678"/>
                      <a:pt x="1143716" y="39485"/>
                    </a:cubicBezTo>
                    <a:lnTo>
                      <a:pt x="1143716" y="734336"/>
                    </a:lnTo>
                    <a:cubicBezTo>
                      <a:pt x="1143716" y="756143"/>
                      <a:pt x="1126038" y="773821"/>
                      <a:pt x="1104231" y="773821"/>
                    </a:cubicBezTo>
                    <a:lnTo>
                      <a:pt x="39485" y="773821"/>
                    </a:lnTo>
                    <a:cubicBezTo>
                      <a:pt x="17678" y="773821"/>
                      <a:pt x="0" y="756143"/>
                      <a:pt x="0" y="734336"/>
                    </a:cubicBezTo>
                    <a:lnTo>
                      <a:pt x="0" y="39485"/>
                    </a:lnTo>
                    <a:cubicBezTo>
                      <a:pt x="0" y="17678"/>
                      <a:pt x="17678" y="0"/>
                      <a:pt x="39485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1142601" cy="81280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60"/>
                  </a:lnSpc>
                </a:pPr>
                <a:r>
                  <a:rPr lang="en-US" sz="2300" dirty="0">
                    <a:solidFill>
                      <a:srgbClr val="000000"/>
                    </a:solidFill>
                    <a:latin typeface="DM Sans Bold"/>
                  </a:rPr>
                  <a:t>Aesthetic Quality</a:t>
                </a:r>
              </a:p>
            </p:txBody>
          </p:sp>
        </p:grpSp>
        <p:sp>
          <p:nvSpPr>
            <p:cNvPr id="13" name="AutoShape 13"/>
            <p:cNvSpPr/>
            <p:nvPr/>
          </p:nvSpPr>
          <p:spPr>
            <a:xfrm flipV="1">
              <a:off x="4379840" y="1870556"/>
              <a:ext cx="2594007" cy="1969935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H="1" flipV="1">
              <a:off x="6973848" y="1870556"/>
              <a:ext cx="49811" cy="204177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H="1" flipV="1">
              <a:off x="6973848" y="1870556"/>
              <a:ext cx="5121906" cy="1969935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grpSp>
          <p:nvGrpSpPr>
            <p:cNvPr id="16" name="Group 16"/>
            <p:cNvGrpSpPr/>
            <p:nvPr/>
          </p:nvGrpSpPr>
          <p:grpSpPr>
            <a:xfrm>
              <a:off x="2668768" y="3981170"/>
              <a:ext cx="2611738" cy="1857883"/>
              <a:chOff x="-55697" y="-19490"/>
              <a:chExt cx="1142601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12450" cy="773821"/>
              </a:xfrm>
              <a:custGeom>
                <a:avLst/>
                <a:gdLst/>
                <a:ahLst/>
                <a:cxnLst/>
                <a:rect l="l" t="t" r="r" b="b"/>
                <a:pathLst>
                  <a:path w="1012450" h="773821">
                    <a:moveTo>
                      <a:pt x="44605" y="0"/>
                    </a:moveTo>
                    <a:lnTo>
                      <a:pt x="967846" y="0"/>
                    </a:lnTo>
                    <a:cubicBezTo>
                      <a:pt x="992480" y="0"/>
                      <a:pt x="1012450" y="19970"/>
                      <a:pt x="1012450" y="44605"/>
                    </a:cubicBezTo>
                    <a:lnTo>
                      <a:pt x="1012450" y="729216"/>
                    </a:lnTo>
                    <a:cubicBezTo>
                      <a:pt x="1012450" y="741046"/>
                      <a:pt x="1007751" y="752392"/>
                      <a:pt x="999386" y="760756"/>
                    </a:cubicBezTo>
                    <a:cubicBezTo>
                      <a:pt x="991021" y="769121"/>
                      <a:pt x="979676" y="773821"/>
                      <a:pt x="967846" y="773821"/>
                    </a:cubicBezTo>
                    <a:lnTo>
                      <a:pt x="44605" y="773821"/>
                    </a:lnTo>
                    <a:cubicBezTo>
                      <a:pt x="19970" y="773821"/>
                      <a:pt x="0" y="753851"/>
                      <a:pt x="0" y="729216"/>
                    </a:cubicBezTo>
                    <a:lnTo>
                      <a:pt x="0" y="44605"/>
                    </a:lnTo>
                    <a:cubicBezTo>
                      <a:pt x="0" y="32775"/>
                      <a:pt x="4699" y="21429"/>
                      <a:pt x="13064" y="13064"/>
                    </a:cubicBezTo>
                    <a:cubicBezTo>
                      <a:pt x="21429" y="4699"/>
                      <a:pt x="32775" y="0"/>
                      <a:pt x="44605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-55697" y="-19490"/>
                <a:ext cx="1142601" cy="81280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59"/>
                  </a:lnSpc>
                </a:pPr>
                <a:r>
                  <a:rPr lang="en-US" sz="2299" dirty="0">
                    <a:solidFill>
                      <a:srgbClr val="000000"/>
                    </a:solidFill>
                    <a:latin typeface="DM Sans Bold"/>
                  </a:rPr>
                  <a:t>Social Cohesion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8455599" y="4025720"/>
              <a:ext cx="2756661" cy="1857883"/>
              <a:chOff x="0" y="0"/>
              <a:chExt cx="1206003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06003" cy="773821"/>
              </a:xfrm>
              <a:custGeom>
                <a:avLst/>
                <a:gdLst/>
                <a:ahLst/>
                <a:cxnLst/>
                <a:rect l="l" t="t" r="r" b="b"/>
                <a:pathLst>
                  <a:path w="1206003" h="773821">
                    <a:moveTo>
                      <a:pt x="37446" y="0"/>
                    </a:moveTo>
                    <a:lnTo>
                      <a:pt x="1168557" y="0"/>
                    </a:lnTo>
                    <a:cubicBezTo>
                      <a:pt x="1178488" y="0"/>
                      <a:pt x="1188013" y="3945"/>
                      <a:pt x="1195035" y="10968"/>
                    </a:cubicBezTo>
                    <a:cubicBezTo>
                      <a:pt x="1202058" y="17990"/>
                      <a:pt x="1206003" y="27515"/>
                      <a:pt x="1206003" y="37446"/>
                    </a:cubicBezTo>
                    <a:lnTo>
                      <a:pt x="1206003" y="736375"/>
                    </a:lnTo>
                    <a:cubicBezTo>
                      <a:pt x="1206003" y="757056"/>
                      <a:pt x="1189238" y="773821"/>
                      <a:pt x="1168557" y="773821"/>
                    </a:cubicBezTo>
                    <a:lnTo>
                      <a:pt x="37446" y="773821"/>
                    </a:lnTo>
                    <a:cubicBezTo>
                      <a:pt x="16765" y="773821"/>
                      <a:pt x="0" y="757056"/>
                      <a:pt x="0" y="736375"/>
                    </a:cubicBezTo>
                    <a:lnTo>
                      <a:pt x="0" y="37446"/>
                    </a:lnTo>
                    <a:cubicBezTo>
                      <a:pt x="0" y="16765"/>
                      <a:pt x="16765" y="0"/>
                      <a:pt x="37446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0"/>
                <a:ext cx="1206003" cy="81280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59"/>
                  </a:lnSpc>
                </a:pPr>
                <a:r>
                  <a:rPr lang="en-US" sz="2299" dirty="0">
                    <a:solidFill>
                      <a:srgbClr val="000000"/>
                    </a:solidFill>
                    <a:latin typeface="DM Sans Bold"/>
                  </a:rPr>
                  <a:t>Crime/ Safety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1390060" y="3970894"/>
              <a:ext cx="2941002" cy="1879657"/>
              <a:chOff x="0" y="-9525"/>
              <a:chExt cx="1286650" cy="8223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86650" cy="788281"/>
              </a:xfrm>
              <a:custGeom>
                <a:avLst/>
                <a:gdLst/>
                <a:ahLst/>
                <a:cxnLst/>
                <a:rect l="l" t="t" r="r" b="b"/>
                <a:pathLst>
                  <a:path w="1286650" h="788281">
                    <a:moveTo>
                      <a:pt x="35099" y="0"/>
                    </a:moveTo>
                    <a:lnTo>
                      <a:pt x="1251551" y="0"/>
                    </a:lnTo>
                    <a:cubicBezTo>
                      <a:pt x="1260860" y="0"/>
                      <a:pt x="1269788" y="3698"/>
                      <a:pt x="1276370" y="10280"/>
                    </a:cubicBezTo>
                    <a:cubicBezTo>
                      <a:pt x="1282952" y="16862"/>
                      <a:pt x="1286650" y="25790"/>
                      <a:pt x="1286650" y="35099"/>
                    </a:cubicBezTo>
                    <a:lnTo>
                      <a:pt x="1286650" y="753183"/>
                    </a:lnTo>
                    <a:cubicBezTo>
                      <a:pt x="1286650" y="772567"/>
                      <a:pt x="1270936" y="788281"/>
                      <a:pt x="1251551" y="788281"/>
                    </a:cubicBezTo>
                    <a:lnTo>
                      <a:pt x="35099" y="788281"/>
                    </a:lnTo>
                    <a:cubicBezTo>
                      <a:pt x="15714" y="788281"/>
                      <a:pt x="0" y="772567"/>
                      <a:pt x="0" y="753183"/>
                    </a:cubicBezTo>
                    <a:lnTo>
                      <a:pt x="0" y="35099"/>
                    </a:lnTo>
                    <a:cubicBezTo>
                      <a:pt x="0" y="15714"/>
                      <a:pt x="15714" y="0"/>
                      <a:pt x="35099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9525"/>
                <a:ext cx="1280459" cy="82232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639"/>
                  </a:lnSpc>
                </a:pPr>
                <a:r>
                  <a:rPr lang="en-US" sz="2199" dirty="0">
                    <a:solidFill>
                      <a:srgbClr val="000000"/>
                    </a:solidFill>
                    <a:latin typeface="DM Sans Bold"/>
                  </a:rPr>
                  <a:t>Walking/</a:t>
                </a:r>
              </a:p>
              <a:p>
                <a:pPr algn="ctr">
                  <a:lnSpc>
                    <a:spcPts val="2639"/>
                  </a:lnSpc>
                </a:pPr>
                <a:r>
                  <a:rPr lang="en-US" sz="2199" dirty="0">
                    <a:solidFill>
                      <a:srgbClr val="000000"/>
                    </a:solidFill>
                    <a:latin typeface="DM Sans Bold"/>
                  </a:rPr>
                  <a:t>Exercise Env.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5294660" y="4025720"/>
              <a:ext cx="2990751" cy="1857883"/>
              <a:chOff x="-1" y="0"/>
              <a:chExt cx="1308414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302779" cy="773821"/>
              </a:xfrm>
              <a:custGeom>
                <a:avLst/>
                <a:gdLst/>
                <a:ahLst/>
                <a:cxnLst/>
                <a:rect l="l" t="t" r="r" b="b"/>
                <a:pathLst>
                  <a:path w="1302779" h="773821">
                    <a:moveTo>
                      <a:pt x="34664" y="0"/>
                    </a:moveTo>
                    <a:lnTo>
                      <a:pt x="1268115" y="0"/>
                    </a:lnTo>
                    <a:cubicBezTo>
                      <a:pt x="1287260" y="0"/>
                      <a:pt x="1302779" y="15520"/>
                      <a:pt x="1302779" y="34664"/>
                    </a:cubicBezTo>
                    <a:lnTo>
                      <a:pt x="1302779" y="739157"/>
                    </a:lnTo>
                    <a:cubicBezTo>
                      <a:pt x="1302779" y="758301"/>
                      <a:pt x="1287260" y="773821"/>
                      <a:pt x="1268115" y="773821"/>
                    </a:cubicBezTo>
                    <a:lnTo>
                      <a:pt x="34664" y="773821"/>
                    </a:lnTo>
                    <a:cubicBezTo>
                      <a:pt x="15520" y="773821"/>
                      <a:pt x="0" y="758301"/>
                      <a:pt x="0" y="739157"/>
                    </a:cubicBezTo>
                    <a:lnTo>
                      <a:pt x="0" y="34664"/>
                    </a:lnTo>
                    <a:cubicBezTo>
                      <a:pt x="0" y="15520"/>
                      <a:pt x="15520" y="0"/>
                      <a:pt x="34664" y="0"/>
                    </a:cubicBezTo>
                    <a:close/>
                  </a:path>
                </a:pathLst>
              </a:custGeom>
              <a:solidFill>
                <a:srgbClr val="BFE4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-1" y="0"/>
                <a:ext cx="1308414" cy="81280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59"/>
                  </a:lnSpc>
                </a:pPr>
                <a:r>
                  <a:rPr lang="en-US" sz="2299" dirty="0">
                    <a:solidFill>
                      <a:srgbClr val="000000"/>
                    </a:solidFill>
                    <a:latin typeface="DM Sans Bold"/>
                  </a:rPr>
                  <a:t>Access to Healthy Food</a:t>
                </a:r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773816" y="4305935"/>
            <a:ext cx="6041862" cy="611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u="sng" dirty="0">
                <a:solidFill>
                  <a:srgbClr val="000000"/>
                </a:solidFill>
                <a:latin typeface="Canva Sans"/>
              </a:rPr>
              <a:t>Subscale Analyses:</a:t>
            </a:r>
            <a:r>
              <a:rPr lang="en-US" sz="3399" dirty="0">
                <a:solidFill>
                  <a:srgbClr val="000000"/>
                </a:solidFill>
                <a:latin typeface="Canva Sans"/>
              </a:rPr>
              <a:t> 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Canva Sans"/>
              </a:rPr>
              <a:t>poorer neighborhood aesthetic quality was associated with depression and anxiety symptoms 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Canva Sans"/>
              </a:rPr>
              <a:t>higher crime/unsafety was associated with anxiety symptoms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197" y="5467536"/>
            <a:ext cx="7611104" cy="4281246"/>
          </a:xfrm>
          <a:custGeom>
            <a:avLst/>
            <a:gdLst/>
            <a:ahLst/>
            <a:cxnLst/>
            <a:rect l="l" t="t" r="r" b="b"/>
            <a:pathLst>
              <a:path w="7611104" h="4281246">
                <a:moveTo>
                  <a:pt x="0" y="0"/>
                </a:moveTo>
                <a:lnTo>
                  <a:pt x="7611104" y="0"/>
                </a:lnTo>
                <a:lnTo>
                  <a:pt x="7611104" y="4281246"/>
                </a:lnTo>
                <a:lnTo>
                  <a:pt x="0" y="4281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8197" y="446022"/>
            <a:ext cx="7611104" cy="4697478"/>
          </a:xfrm>
          <a:custGeom>
            <a:avLst/>
            <a:gdLst/>
            <a:ahLst/>
            <a:cxnLst/>
            <a:rect l="l" t="t" r="r" b="b"/>
            <a:pathLst>
              <a:path w="7611104" h="4697478">
                <a:moveTo>
                  <a:pt x="0" y="0"/>
                </a:moveTo>
                <a:lnTo>
                  <a:pt x="7611104" y="0"/>
                </a:lnTo>
                <a:lnTo>
                  <a:pt x="7611104" y="4697478"/>
                </a:lnTo>
                <a:lnTo>
                  <a:pt x="0" y="469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268643" y="302249"/>
            <a:ext cx="6249137" cy="193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0"/>
              </a:lnSpc>
            </a:pPr>
            <a:r>
              <a:rPr lang="en-US" sz="7400">
                <a:solidFill>
                  <a:srgbClr val="032F44"/>
                </a:solidFill>
                <a:latin typeface="Crimson Pro Bold"/>
              </a:rPr>
              <a:t>Summary </a:t>
            </a:r>
          </a:p>
          <a:p>
            <a:pPr marL="0" lvl="0" indent="0" algn="l">
              <a:lnSpc>
                <a:spcPts val="7400"/>
              </a:lnSpc>
              <a:spcBef>
                <a:spcPct val="0"/>
              </a:spcBef>
            </a:pPr>
            <a:r>
              <a:rPr lang="en-US" sz="7400">
                <a:solidFill>
                  <a:srgbClr val="032F44"/>
                </a:solidFill>
                <a:latin typeface="Crimson Pro Bold"/>
              </a:rPr>
              <a:t>&amp; Conclusions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93335" y="2443107"/>
            <a:ext cx="9511900" cy="693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565" lvl="1" indent="-380282">
              <a:lnSpc>
                <a:spcPts val="4227"/>
              </a:lnSpc>
              <a:buFont typeface="Arial"/>
              <a:buChar char="•"/>
            </a:pPr>
            <a:r>
              <a:rPr lang="en-US" sz="3522">
                <a:solidFill>
                  <a:srgbClr val="032F44"/>
                </a:solidFill>
                <a:latin typeface="Canva Sans"/>
              </a:rPr>
              <a:t>High burden of anxiety &amp; depression symptoms indicating for the need for mental health evaluation &amp; treatment services </a:t>
            </a:r>
          </a:p>
          <a:p>
            <a:pPr marL="760565" lvl="1" indent="-380282">
              <a:lnSpc>
                <a:spcPts val="4227"/>
              </a:lnSpc>
              <a:buFont typeface="Arial"/>
              <a:buChar char="•"/>
            </a:pPr>
            <a:r>
              <a:rPr lang="en-US" sz="3522">
                <a:solidFill>
                  <a:srgbClr val="032F44"/>
                </a:solidFill>
                <a:latin typeface="Canva Sans"/>
              </a:rPr>
              <a:t>Individuals with higher neighborhood adversity had more depression &amp; anxiety symptoms</a:t>
            </a:r>
          </a:p>
          <a:p>
            <a:pPr marL="760565" lvl="1" indent="-380282">
              <a:lnSpc>
                <a:spcPts val="4227"/>
              </a:lnSpc>
              <a:buFont typeface="Arial"/>
              <a:buChar char="•"/>
            </a:pPr>
            <a:r>
              <a:rPr lang="en-US" sz="3522">
                <a:solidFill>
                  <a:srgbClr val="032F44"/>
                </a:solidFill>
                <a:latin typeface="Canva Sans"/>
              </a:rPr>
              <a:t>Crime and aesthetic quality may be particularly impactful </a:t>
            </a:r>
          </a:p>
          <a:p>
            <a:pPr marL="760565" lvl="1" indent="-380282">
              <a:lnSpc>
                <a:spcPts val="4227"/>
              </a:lnSpc>
              <a:spcBef>
                <a:spcPct val="0"/>
              </a:spcBef>
              <a:buFont typeface="Arial"/>
              <a:buChar char="•"/>
            </a:pPr>
            <a:r>
              <a:rPr lang="en-US" sz="3522">
                <a:solidFill>
                  <a:srgbClr val="032F44"/>
                </a:solidFill>
                <a:latin typeface="Canva Sans"/>
              </a:rPr>
              <a:t>Community-level interventions that increase neighborhood safety and aesthetic quality may improve mental health outcomes in border communities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264" y="1028700"/>
            <a:ext cx="7101472" cy="8229600"/>
            <a:chOff x="0" y="0"/>
            <a:chExt cx="9468629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964" r="20964"/>
            <a:stretch>
              <a:fillRect/>
            </a:stretch>
          </p:blipFill>
          <p:spPr>
            <a:xfrm>
              <a:off x="0" y="0"/>
              <a:ext cx="9468629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344852" y="561651"/>
            <a:ext cx="5444210" cy="106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0"/>
              </a:lnSpc>
              <a:spcBef>
                <a:spcPct val="0"/>
              </a:spcBef>
            </a:pPr>
            <a:r>
              <a:rPr lang="en-US" sz="7900">
                <a:solidFill>
                  <a:srgbClr val="032F44"/>
                </a:solidFill>
                <a:latin typeface="Crimson Pro Bold"/>
              </a:rPr>
              <a:t>Limitations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69644" y="1839569"/>
            <a:ext cx="8696137" cy="7658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1151" lvl="1" indent="-360575">
              <a:lnSpc>
                <a:spcPts val="4676"/>
              </a:lnSpc>
              <a:buFont typeface="Arial"/>
              <a:buChar char="•"/>
            </a:pPr>
            <a:r>
              <a:rPr lang="en-US" sz="3340">
                <a:solidFill>
                  <a:srgbClr val="000000"/>
                </a:solidFill>
                <a:latin typeface="Canva Sans"/>
              </a:rPr>
              <a:t>Convenience sample</a:t>
            </a:r>
          </a:p>
          <a:p>
            <a:pPr marL="1442302" lvl="2" indent="-480767">
              <a:lnSpc>
                <a:spcPts val="4676"/>
              </a:lnSpc>
              <a:buFont typeface="Arial"/>
              <a:buChar char="⚬"/>
            </a:pPr>
            <a:r>
              <a:rPr lang="en-US" sz="3340">
                <a:solidFill>
                  <a:srgbClr val="000000"/>
                </a:solidFill>
                <a:latin typeface="Canva Sans"/>
              </a:rPr>
              <a:t>Not generalizable to all of Mexico, Tijuana residents, or border</a:t>
            </a:r>
          </a:p>
          <a:p>
            <a:pPr marL="1442302" lvl="2" indent="-480767">
              <a:lnSpc>
                <a:spcPts val="4676"/>
              </a:lnSpc>
              <a:buFont typeface="Arial"/>
              <a:buChar char="⚬"/>
            </a:pPr>
            <a:r>
              <a:rPr lang="en-US" sz="3340">
                <a:solidFill>
                  <a:srgbClr val="000000"/>
                </a:solidFill>
                <a:latin typeface="Canva Sans"/>
              </a:rPr>
              <a:t>Recruitment location is high-yield for hard-to-reach population</a:t>
            </a:r>
          </a:p>
          <a:p>
            <a:pPr marL="721151" lvl="1" indent="-360575">
              <a:lnSpc>
                <a:spcPts val="4676"/>
              </a:lnSpc>
              <a:buFont typeface="Arial"/>
              <a:buChar char="•"/>
            </a:pPr>
            <a:r>
              <a:rPr lang="en-US" sz="3340">
                <a:solidFill>
                  <a:srgbClr val="000000"/>
                </a:solidFill>
                <a:latin typeface="Canva Sans"/>
              </a:rPr>
              <a:t>Cross-sectional design</a:t>
            </a:r>
          </a:p>
          <a:p>
            <a:pPr marL="721151" lvl="1" indent="-360575">
              <a:lnSpc>
                <a:spcPts val="4676"/>
              </a:lnSpc>
              <a:buFont typeface="Arial"/>
              <a:buChar char="•"/>
            </a:pPr>
            <a:r>
              <a:rPr lang="en-US" sz="3340">
                <a:solidFill>
                  <a:srgbClr val="000000"/>
                </a:solidFill>
                <a:latin typeface="Canva Sans"/>
              </a:rPr>
              <a:t>Self-reported measure of neighborhood environment (vs. objective measure)</a:t>
            </a:r>
          </a:p>
          <a:p>
            <a:pPr marL="721151" lvl="1" indent="-360575">
              <a:lnSpc>
                <a:spcPts val="4676"/>
              </a:lnSpc>
              <a:buFont typeface="Arial"/>
              <a:buChar char="•"/>
            </a:pPr>
            <a:r>
              <a:rPr lang="en-US" sz="3340">
                <a:solidFill>
                  <a:srgbClr val="000000"/>
                </a:solidFill>
                <a:latin typeface="Canva Sans"/>
              </a:rPr>
              <a:t>Possible bidirectional relationships between depression and anxiety symptoms and perceived neighborhood environment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917" y="0"/>
            <a:ext cx="19613293" cy="10666879"/>
          </a:xfrm>
          <a:custGeom>
            <a:avLst/>
            <a:gdLst/>
            <a:ahLst/>
            <a:cxnLst/>
            <a:rect l="l" t="t" r="r" b="b"/>
            <a:pathLst>
              <a:path w="19613293" h="10666879">
                <a:moveTo>
                  <a:pt x="0" y="0"/>
                </a:moveTo>
                <a:lnTo>
                  <a:pt x="19613293" y="0"/>
                </a:lnTo>
                <a:lnTo>
                  <a:pt x="19613293" y="10666879"/>
                </a:lnTo>
                <a:lnTo>
                  <a:pt x="0" y="10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02818"/>
            <a:ext cx="4927699" cy="136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9"/>
              </a:lnSpc>
            </a:pPr>
            <a:r>
              <a:rPr lang="en-US" sz="7999">
                <a:solidFill>
                  <a:srgbClr val="FFFFFF"/>
                </a:solidFill>
                <a:latin typeface="Crimson Pro Bold"/>
              </a:rPr>
              <a:t>Thank you!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40464" y="7883174"/>
            <a:ext cx="624170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 Bold"/>
              </a:rPr>
              <a:t>Contact: rajimenez@sdsu.edu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444" y="1913178"/>
            <a:ext cx="6983773" cy="7726312"/>
            <a:chOff x="0" y="0"/>
            <a:chExt cx="1055815" cy="11680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5815" cy="1168073"/>
            </a:xfrm>
            <a:custGeom>
              <a:avLst/>
              <a:gdLst/>
              <a:ahLst/>
              <a:cxnLst/>
              <a:rect l="l" t="t" r="r" b="b"/>
              <a:pathLst>
                <a:path w="1055815" h="1168073">
                  <a:moveTo>
                    <a:pt x="16628" y="0"/>
                  </a:moveTo>
                  <a:lnTo>
                    <a:pt x="1039186" y="0"/>
                  </a:lnTo>
                  <a:cubicBezTo>
                    <a:pt x="1048370" y="0"/>
                    <a:pt x="1055815" y="7445"/>
                    <a:pt x="1055815" y="16628"/>
                  </a:cubicBezTo>
                  <a:lnTo>
                    <a:pt x="1055815" y="1151444"/>
                  </a:lnTo>
                  <a:cubicBezTo>
                    <a:pt x="1055815" y="1155854"/>
                    <a:pt x="1054063" y="1160084"/>
                    <a:pt x="1050944" y="1163202"/>
                  </a:cubicBezTo>
                  <a:cubicBezTo>
                    <a:pt x="1047826" y="1166321"/>
                    <a:pt x="1043597" y="1168073"/>
                    <a:pt x="1039186" y="1168073"/>
                  </a:cubicBezTo>
                  <a:lnTo>
                    <a:pt x="16628" y="1168073"/>
                  </a:lnTo>
                  <a:cubicBezTo>
                    <a:pt x="12218" y="1168073"/>
                    <a:pt x="7989" y="1166321"/>
                    <a:pt x="4870" y="1163202"/>
                  </a:cubicBezTo>
                  <a:cubicBezTo>
                    <a:pt x="1752" y="1160084"/>
                    <a:pt x="0" y="1155854"/>
                    <a:pt x="0" y="1151444"/>
                  </a:cubicBezTo>
                  <a:lnTo>
                    <a:pt x="0" y="16628"/>
                  </a:lnTo>
                  <a:cubicBezTo>
                    <a:pt x="0" y="12218"/>
                    <a:pt x="1752" y="7989"/>
                    <a:pt x="4870" y="4870"/>
                  </a:cubicBezTo>
                  <a:cubicBezTo>
                    <a:pt x="7989" y="1752"/>
                    <a:pt x="12218" y="0"/>
                    <a:pt x="16628" y="0"/>
                  </a:cubicBezTo>
                  <a:close/>
                </a:path>
              </a:pathLst>
            </a:custGeom>
            <a:solidFill>
              <a:srgbClr val="F1F1F1"/>
            </a:solidFill>
            <a:ln w="333375">
              <a:solidFill>
                <a:srgbClr val="F1F1F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500"/>
                </a:lnSpc>
              </a:pPr>
              <a:endParaRPr/>
            </a:p>
            <a:p>
              <a:pPr>
                <a:lnSpc>
                  <a:spcPts val="45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04498" y="1278097"/>
            <a:ext cx="6448179" cy="4120972"/>
          </a:xfrm>
          <a:custGeom>
            <a:avLst/>
            <a:gdLst/>
            <a:ahLst/>
            <a:cxnLst/>
            <a:rect l="l" t="t" r="r" b="b"/>
            <a:pathLst>
              <a:path w="6448179" h="4120972">
                <a:moveTo>
                  <a:pt x="0" y="0"/>
                </a:moveTo>
                <a:lnTo>
                  <a:pt x="6448179" y="0"/>
                </a:lnTo>
                <a:lnTo>
                  <a:pt x="6448179" y="4120973"/>
                </a:lnTo>
                <a:lnTo>
                  <a:pt x="0" y="41209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44727" y="4408660"/>
            <a:ext cx="5600548" cy="5371611"/>
          </a:xfrm>
          <a:custGeom>
            <a:avLst/>
            <a:gdLst/>
            <a:ahLst/>
            <a:cxnLst/>
            <a:rect l="l" t="t" r="r" b="b"/>
            <a:pathLst>
              <a:path w="5600548" h="5371611">
                <a:moveTo>
                  <a:pt x="0" y="0"/>
                </a:moveTo>
                <a:lnTo>
                  <a:pt x="5600547" y="0"/>
                </a:lnTo>
                <a:lnTo>
                  <a:pt x="5600547" y="5371611"/>
                </a:lnTo>
                <a:lnTo>
                  <a:pt x="0" y="5371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53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06419" y="3599569"/>
            <a:ext cx="193146" cy="275923"/>
          </a:xfrm>
          <a:custGeom>
            <a:avLst/>
            <a:gdLst/>
            <a:ahLst/>
            <a:cxnLst/>
            <a:rect l="l" t="t" r="r" b="b"/>
            <a:pathLst>
              <a:path w="193146" h="275923">
                <a:moveTo>
                  <a:pt x="0" y="0"/>
                </a:moveTo>
                <a:lnTo>
                  <a:pt x="193146" y="0"/>
                </a:lnTo>
                <a:lnTo>
                  <a:pt x="193146" y="275922"/>
                </a:lnTo>
                <a:lnTo>
                  <a:pt x="0" y="275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51444" y="200025"/>
            <a:ext cx="8657155" cy="132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000000"/>
                </a:solidFill>
                <a:latin typeface="DM Sans Bold"/>
              </a:rPr>
              <a:t>Tijuana, B.C., M.X.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444" y="2462614"/>
            <a:ext cx="6606517" cy="711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3312" lvl="1" indent="-336656">
              <a:lnSpc>
                <a:spcPts val="4366"/>
              </a:lnSpc>
              <a:buFont typeface="Arial"/>
              <a:buChar char="•"/>
            </a:pPr>
            <a:r>
              <a:rPr lang="en-US" sz="3118">
                <a:solidFill>
                  <a:srgbClr val="000000"/>
                </a:solidFill>
                <a:latin typeface="Canva Sans"/>
              </a:rPr>
              <a:t>San Diego-Tijuana is the world’s busiest land border crossing</a:t>
            </a:r>
          </a:p>
          <a:p>
            <a:pPr marL="673312" lvl="1" indent="-336656">
              <a:lnSpc>
                <a:spcPts val="4366"/>
              </a:lnSpc>
              <a:buFont typeface="Arial"/>
              <a:buChar char="•"/>
            </a:pPr>
            <a:r>
              <a:rPr lang="en-US" sz="3118">
                <a:solidFill>
                  <a:srgbClr val="000000"/>
                </a:solidFill>
                <a:latin typeface="Canva Sans"/>
              </a:rPr>
              <a:t>Tijuana's population is estimated to be 2,259,787</a:t>
            </a:r>
          </a:p>
          <a:p>
            <a:pPr marL="673312" lvl="1" indent="-336656">
              <a:lnSpc>
                <a:spcPts val="4366"/>
              </a:lnSpc>
              <a:buFont typeface="Arial"/>
              <a:buChar char="•"/>
            </a:pPr>
            <a:r>
              <a:rPr lang="en-US" sz="3118">
                <a:solidFill>
                  <a:srgbClr val="000000"/>
                </a:solidFill>
                <a:latin typeface="Canva Sans"/>
              </a:rPr>
              <a:t>Many vulnerable groups reside adjacent to the border in Tijuana's Zona Norte including people with a history of migration, deportation, sex work, substance use, and houselessness </a:t>
            </a:r>
          </a:p>
          <a:p>
            <a:pPr>
              <a:lnSpc>
                <a:spcPts val="4366"/>
              </a:lnSpc>
            </a:pPr>
            <a:endParaRPr lang="en-US" sz="3118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924950" y="195797"/>
            <a:ext cx="5633508" cy="563350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265484" y="4006942"/>
            <a:ext cx="5694853" cy="569485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3477895"/>
            <a:ext cx="7501836" cy="578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DM Sans"/>
              </a:rPr>
              <a:t>Prior to COVID-19, over 300,000 individuals were deported each year</a:t>
            </a:r>
          </a:p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DM Sans"/>
              </a:rPr>
              <a:t>More than 40% of Mexican individuals deported out of the US are repatriated to Tijuana </a:t>
            </a:r>
          </a:p>
          <a:p>
            <a:pPr>
              <a:lnSpc>
                <a:spcPts val="4759"/>
              </a:lnSpc>
            </a:pPr>
            <a:endParaRPr lang="en-US" sz="420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80285" y="1365506"/>
            <a:ext cx="10643899" cy="190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DM Sans Bold"/>
              </a:rPr>
              <a:t>Migration </a:t>
            </a:r>
          </a:p>
          <a:p>
            <a:pPr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DM Sans Bold"/>
              </a:rPr>
              <a:t>&amp; Deportation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7244" y="8912491"/>
            <a:ext cx="11106941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Enforcement USIAC. Detention Management 2022. </a:t>
            </a:r>
            <a:r>
              <a:rPr lang="en-US" sz="2300" u="sng">
                <a:solidFill>
                  <a:srgbClr val="000000"/>
                </a:solidFill>
                <a:latin typeface="Canva Sans"/>
                <a:hlinkClick r:id="rId4" tooltip="https://www.ice.gov/detain/detention-management"/>
              </a:rPr>
              <a:t>https://www.ice.gov/detain/detention-management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865979" y="1050961"/>
            <a:ext cx="8881275" cy="888127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49980" r="-4997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08612" y="1050961"/>
            <a:ext cx="4711009" cy="471100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31180" r="-3118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68944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312937" y="1050961"/>
            <a:ext cx="4711009" cy="471100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689440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308612" y="6046103"/>
            <a:ext cx="9715335" cy="3886134"/>
            <a:chOff x="0" y="0"/>
            <a:chExt cx="6350000" cy="254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6"/>
              <a:stretch>
                <a:fillRect t="-6854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472629" y="296531"/>
            <a:ext cx="10412484" cy="1464339"/>
            <a:chOff x="0" y="0"/>
            <a:chExt cx="3269737" cy="4598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69736" cy="459833"/>
            </a:xfrm>
            <a:custGeom>
              <a:avLst/>
              <a:gdLst/>
              <a:ahLst/>
              <a:cxnLst/>
              <a:rect l="l" t="t" r="r" b="b"/>
              <a:pathLst>
                <a:path w="3269736" h="459833">
                  <a:moveTo>
                    <a:pt x="37920" y="0"/>
                  </a:moveTo>
                  <a:lnTo>
                    <a:pt x="3231817" y="0"/>
                  </a:lnTo>
                  <a:cubicBezTo>
                    <a:pt x="3241874" y="0"/>
                    <a:pt x="3251519" y="3995"/>
                    <a:pt x="3258630" y="11106"/>
                  </a:cubicBezTo>
                  <a:cubicBezTo>
                    <a:pt x="3265741" y="18218"/>
                    <a:pt x="3269736" y="27863"/>
                    <a:pt x="3269736" y="37920"/>
                  </a:cubicBezTo>
                  <a:lnTo>
                    <a:pt x="3269736" y="421913"/>
                  </a:lnTo>
                  <a:cubicBezTo>
                    <a:pt x="3269736" y="431970"/>
                    <a:pt x="3265741" y="441615"/>
                    <a:pt x="3258630" y="448726"/>
                  </a:cubicBezTo>
                  <a:cubicBezTo>
                    <a:pt x="3251519" y="455838"/>
                    <a:pt x="3241874" y="459833"/>
                    <a:pt x="3231817" y="459833"/>
                  </a:cubicBezTo>
                  <a:lnTo>
                    <a:pt x="37920" y="459833"/>
                  </a:lnTo>
                  <a:cubicBezTo>
                    <a:pt x="16977" y="459833"/>
                    <a:pt x="0" y="442856"/>
                    <a:pt x="0" y="421913"/>
                  </a:cubicBezTo>
                  <a:lnTo>
                    <a:pt x="0" y="37920"/>
                  </a:lnTo>
                  <a:cubicBezTo>
                    <a:pt x="0" y="16977"/>
                    <a:pt x="16977" y="0"/>
                    <a:pt x="37920" y="0"/>
                  </a:cubicBezTo>
                  <a:close/>
                </a:path>
              </a:pathLst>
            </a:custGeom>
            <a:solidFill>
              <a:srgbClr val="E1B06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42607" tIns="42607" rIns="42607" bIns="42607" rtlCol="0" anchor="ctr"/>
            <a:lstStyle/>
            <a:p>
              <a:pPr algn="ctr">
                <a:lnSpc>
                  <a:spcPts val="314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15500" y="595313"/>
            <a:ext cx="90542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843"/>
              </a:lnSpc>
              <a:spcBef>
                <a:spcPct val="0"/>
              </a:spcBef>
            </a:pPr>
            <a:r>
              <a:rPr lang="en-US" sz="5703" spc="57">
                <a:solidFill>
                  <a:srgbClr val="FFFFFF"/>
                </a:solidFill>
                <a:latin typeface="Crimson Pro Bold"/>
              </a:rPr>
              <a:t>Migration &amp; Mental Health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19621" y="408977"/>
            <a:ext cx="4764881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</a:rPr>
              <a:t>Donato et al., 2019, Front Psychiatry.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063207"/>
              </p:ext>
            </p:extLst>
          </p:nvPr>
        </p:nvGraphicFramePr>
        <p:xfrm>
          <a:off x="7474717" y="2382339"/>
          <a:ext cx="4050513" cy="4896360"/>
        </p:xfrm>
        <a:graphic>
          <a:graphicData uri="http://schemas.openxmlformats.org/drawingml/2006/table">
            <a:tbl>
              <a:tblPr/>
              <a:tblGrid>
                <a:gridCol w="405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74182">
                <a:tc>
                  <a:txBody>
                    <a:bodyPr/>
                    <a:lstStyle/>
                    <a:p>
                      <a:pPr algn="ctr">
                        <a:lnSpc>
                          <a:spcPts val="5106"/>
                        </a:lnSpc>
                        <a:defRPr/>
                      </a:pPr>
                      <a:r>
                        <a:rPr lang="en-US" sz="3647">
                          <a:solidFill>
                            <a:srgbClr val="000000"/>
                          </a:solidFill>
                          <a:latin typeface="DM Sans"/>
                        </a:rPr>
                        <a:t>Low SES</a:t>
                      </a:r>
                      <a:endParaRPr lang="en-US" sz="1100"/>
                    </a:p>
                  </a:txBody>
                  <a:tcPr marL="95250" marR="95250" marT="95250" marB="95250" anchor="ctr">
                    <a:lnL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1089">
                <a:tc>
                  <a:txBody>
                    <a:bodyPr/>
                    <a:lstStyle/>
                    <a:p>
                      <a:pPr algn="ctr">
                        <a:lnSpc>
                          <a:spcPts val="5106"/>
                        </a:lnSpc>
                        <a:defRPr/>
                      </a:pPr>
                      <a:r>
                        <a:rPr lang="en-US" sz="3647" dirty="0">
                          <a:solidFill>
                            <a:srgbClr val="000000"/>
                          </a:solidFill>
                          <a:latin typeface="DM Sans"/>
                        </a:rPr>
                        <a:t>Poor Access to Medical Care</a:t>
                      </a:r>
                      <a:endParaRPr lang="en-US" sz="1100" dirty="0"/>
                    </a:p>
                  </a:txBody>
                  <a:tcPr marL="95250" marR="95250" marT="95250" marB="95250" anchor="ctr">
                    <a:lnL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1089">
                <a:tc>
                  <a:txBody>
                    <a:bodyPr/>
                    <a:lstStyle/>
                    <a:p>
                      <a:pPr algn="ctr">
                        <a:lnSpc>
                          <a:spcPts val="5110"/>
                        </a:lnSpc>
                        <a:defRPr/>
                      </a:pPr>
                      <a:r>
                        <a:rPr lang="en-US" sz="3650" dirty="0">
                          <a:solidFill>
                            <a:srgbClr val="000000"/>
                          </a:solidFill>
                          <a:latin typeface="DM Sans"/>
                        </a:rPr>
                        <a:t>Disrupted Employment</a:t>
                      </a:r>
                      <a:endParaRPr lang="en-US" sz="1100" dirty="0"/>
                    </a:p>
                  </a:txBody>
                  <a:tcPr marL="95250" marR="95250" marT="95250" marB="95250" anchor="ctr">
                    <a:lnL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199688" y="848204"/>
            <a:ext cx="5874979" cy="7432828"/>
            <a:chOff x="0" y="-54926"/>
            <a:chExt cx="888186" cy="11237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8186" cy="999502"/>
            </a:xfrm>
            <a:custGeom>
              <a:avLst/>
              <a:gdLst/>
              <a:ahLst/>
              <a:cxnLst/>
              <a:rect l="l" t="t" r="r" b="b"/>
              <a:pathLst>
                <a:path w="888186" h="999502">
                  <a:moveTo>
                    <a:pt x="19767" y="0"/>
                  </a:moveTo>
                  <a:lnTo>
                    <a:pt x="868419" y="0"/>
                  </a:lnTo>
                  <a:cubicBezTo>
                    <a:pt x="873662" y="0"/>
                    <a:pt x="878690" y="2083"/>
                    <a:pt x="882397" y="5790"/>
                  </a:cubicBezTo>
                  <a:cubicBezTo>
                    <a:pt x="886104" y="9496"/>
                    <a:pt x="888186" y="14524"/>
                    <a:pt x="888186" y="19767"/>
                  </a:cubicBezTo>
                  <a:lnTo>
                    <a:pt x="888186" y="979736"/>
                  </a:lnTo>
                  <a:cubicBezTo>
                    <a:pt x="888186" y="990653"/>
                    <a:pt x="879336" y="999502"/>
                    <a:pt x="868419" y="999502"/>
                  </a:cubicBezTo>
                  <a:lnTo>
                    <a:pt x="19767" y="999502"/>
                  </a:lnTo>
                  <a:cubicBezTo>
                    <a:pt x="14524" y="999502"/>
                    <a:pt x="9496" y="997420"/>
                    <a:pt x="5790" y="993713"/>
                  </a:cubicBezTo>
                  <a:cubicBezTo>
                    <a:pt x="2083" y="990006"/>
                    <a:pt x="0" y="984978"/>
                    <a:pt x="0" y="979736"/>
                  </a:cubicBezTo>
                  <a:lnTo>
                    <a:pt x="0" y="19767"/>
                  </a:lnTo>
                  <a:cubicBezTo>
                    <a:pt x="0" y="14524"/>
                    <a:pt x="2083" y="9496"/>
                    <a:pt x="5790" y="5790"/>
                  </a:cubicBezTo>
                  <a:cubicBezTo>
                    <a:pt x="9496" y="2083"/>
                    <a:pt x="14524" y="0"/>
                    <a:pt x="19767" y="0"/>
                  </a:cubicBezTo>
                  <a:close/>
                </a:path>
              </a:pathLst>
            </a:custGeom>
            <a:solidFill>
              <a:srgbClr val="F1F1F1"/>
            </a:solidFill>
            <a:ln w="333375">
              <a:solidFill>
                <a:srgbClr val="F1F1F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4926"/>
              <a:ext cx="888186" cy="112370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5549"/>
                </a:lnSpc>
              </a:pPr>
              <a:r>
                <a:rPr lang="en-US" sz="4400" dirty="0">
                  <a:solidFill>
                    <a:srgbClr val="000000"/>
                  </a:solidFill>
                  <a:latin typeface="DM Sans"/>
                </a:rPr>
                <a:t>Migrants &amp; deportees living along international borders are at increased risk for adverse mental health conditions </a:t>
              </a:r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12470909" y="2382339"/>
          <a:ext cx="4050513" cy="1724025"/>
        </p:xfrm>
        <a:graphic>
          <a:graphicData uri="http://schemas.openxmlformats.org/drawingml/2006/table">
            <a:tbl>
              <a:tblPr/>
              <a:tblGrid>
                <a:gridCol w="405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24025">
                <a:tc>
                  <a:txBody>
                    <a:bodyPr/>
                    <a:lstStyle/>
                    <a:p>
                      <a:pPr algn="ctr">
                        <a:lnSpc>
                          <a:spcPts val="5106"/>
                        </a:lnSpc>
                        <a:defRPr/>
                      </a:pPr>
                      <a:r>
                        <a:rPr lang="en-US" sz="3647">
                          <a:solidFill>
                            <a:srgbClr val="000000"/>
                          </a:solidFill>
                          <a:latin typeface="DM Sans"/>
                        </a:rPr>
                        <a:t>Psychological Stress</a:t>
                      </a:r>
                      <a:endParaRPr lang="en-US" sz="1100"/>
                    </a:p>
                  </a:txBody>
                  <a:tcPr marL="95250" marR="95250" marT="95250" marB="95250" anchor="ctr">
                    <a:lnL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587818"/>
              </p:ext>
            </p:extLst>
          </p:nvPr>
        </p:nvGraphicFramePr>
        <p:xfrm>
          <a:off x="12470909" y="3880963"/>
          <a:ext cx="4050513" cy="1724025"/>
        </p:xfrm>
        <a:graphic>
          <a:graphicData uri="http://schemas.openxmlformats.org/drawingml/2006/table">
            <a:tbl>
              <a:tblPr/>
              <a:tblGrid>
                <a:gridCol w="405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24025">
                <a:tc>
                  <a:txBody>
                    <a:bodyPr/>
                    <a:lstStyle/>
                    <a:p>
                      <a:pPr algn="ctr">
                        <a:lnSpc>
                          <a:spcPts val="5106"/>
                        </a:lnSpc>
                        <a:defRPr/>
                      </a:pPr>
                      <a:r>
                        <a:rPr lang="en-US" sz="3647" dirty="0">
                          <a:solidFill>
                            <a:srgbClr val="000000"/>
                          </a:solidFill>
                          <a:latin typeface="DM Sans"/>
                        </a:rPr>
                        <a:t>Lack of Social Support</a:t>
                      </a:r>
                      <a:endParaRPr lang="en-US" sz="1100" dirty="0"/>
                    </a:p>
                  </a:txBody>
                  <a:tcPr marL="95250" marR="95250" marT="95250" marB="95250" anchor="ctr">
                    <a:lnL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12470909" y="5483639"/>
          <a:ext cx="4050513" cy="1676400"/>
        </p:xfrm>
        <a:graphic>
          <a:graphicData uri="http://schemas.openxmlformats.org/drawingml/2006/table">
            <a:tbl>
              <a:tblPr/>
              <a:tblGrid>
                <a:gridCol w="405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algn="ctr">
                        <a:lnSpc>
                          <a:spcPts val="5110"/>
                        </a:lnSpc>
                        <a:defRPr/>
                      </a:pPr>
                      <a:r>
                        <a:rPr lang="en-US" sz="3650">
                          <a:solidFill>
                            <a:srgbClr val="000000"/>
                          </a:solidFill>
                          <a:latin typeface="DM Sans"/>
                        </a:rPr>
                        <a:t>Food &amp; Housing Insecurity</a:t>
                      </a:r>
                      <a:endParaRPr lang="en-US" sz="1100"/>
                    </a:p>
                  </a:txBody>
                  <a:tcPr marL="95250" marR="95250" marT="95250" marB="95250" anchor="ctr">
                    <a:lnL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199688" y="8461534"/>
            <a:ext cx="15888624" cy="98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Canva Sans"/>
              </a:rPr>
              <a:t>Rosenthal, 2018, Curr Hypertens Rep.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Canva Sans"/>
              </a:rPr>
              <a:t>Rosenthal et al., 2022, </a:t>
            </a:r>
            <a:r>
              <a:rPr lang="en-US" sz="1900">
                <a:solidFill>
                  <a:srgbClr val="000000"/>
                </a:solidFill>
                <a:latin typeface="Canva Sans"/>
                <a:hlinkClick r:id="rId3" tooltip="https://www.ncbi.nlm.nih.gov/pmc/articles/PMC9198623/#"/>
              </a:rPr>
              <a:t>Curr Hypertens Rep.</a:t>
            </a: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Canva Sans"/>
              </a:rPr>
              <a:t>Weigel et al., 2019, J Immigr Minor Health.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3879" y="596517"/>
            <a:ext cx="6502296" cy="650229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53154" r="-2493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68944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8744267"/>
            <a:ext cx="5166429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Canva Sans"/>
              </a:rPr>
              <a:t>Gallo et al., 2022, Am J </a:t>
            </a:r>
            <a:r>
              <a:rPr lang="en-US" sz="1899" dirty="0" err="1">
                <a:solidFill>
                  <a:srgbClr val="000000"/>
                </a:solidFill>
                <a:latin typeface="Canva Sans"/>
              </a:rPr>
              <a:t>Prev</a:t>
            </a:r>
            <a:r>
              <a:rPr lang="en-US" sz="1899" dirty="0">
                <a:solidFill>
                  <a:srgbClr val="000000"/>
                </a:solidFill>
                <a:latin typeface="Canva Sans"/>
              </a:rPr>
              <a:t> Med.</a:t>
            </a:r>
          </a:p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Canva Sans"/>
              </a:rPr>
              <a:t>Heredia et al., 2022, Am J Health </a:t>
            </a:r>
            <a:r>
              <a:rPr lang="en-US" sz="1899" dirty="0" err="1">
                <a:solidFill>
                  <a:srgbClr val="000000"/>
                </a:solidFill>
                <a:latin typeface="Canva Sans"/>
              </a:rPr>
              <a:t>Promot</a:t>
            </a:r>
            <a:r>
              <a:rPr lang="en-US" sz="1899" dirty="0">
                <a:solidFill>
                  <a:srgbClr val="000000"/>
                </a:solidFill>
                <a:latin typeface="Canva Sans"/>
              </a:rPr>
              <a:t>.</a:t>
            </a:r>
          </a:p>
          <a:p>
            <a:pPr>
              <a:lnSpc>
                <a:spcPts val="2659"/>
              </a:lnSpc>
            </a:pPr>
            <a:r>
              <a:rPr lang="en-US" sz="1899" dirty="0" err="1">
                <a:solidFill>
                  <a:srgbClr val="000000"/>
                </a:solidFill>
                <a:latin typeface="Canva Sans"/>
              </a:rPr>
              <a:t>Savin</a:t>
            </a:r>
            <a:r>
              <a:rPr lang="en-US" sz="1899" dirty="0">
                <a:solidFill>
                  <a:srgbClr val="000000"/>
                </a:solidFill>
                <a:latin typeface="Canva Sans"/>
              </a:rPr>
              <a:t> et al., 2022, Soc Sci Med.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434693" y="4875164"/>
            <a:ext cx="5058488" cy="505848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68944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95852" y="565935"/>
            <a:ext cx="9091094" cy="136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2"/>
              </a:lnSpc>
            </a:pPr>
            <a:r>
              <a:rPr lang="en-US" sz="5272">
                <a:solidFill>
                  <a:srgbClr val="000000"/>
                </a:solidFill>
                <a:latin typeface="DM Sans Bold"/>
              </a:rPr>
              <a:t>Neighborhood Environment &amp; Hispanic/Latino Health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5612" y="2464547"/>
            <a:ext cx="8668388" cy="492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7919" lvl="1" indent="-333959">
              <a:lnSpc>
                <a:spcPts val="4331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Canva Sans"/>
              </a:rPr>
              <a:t>Objectively measured neighborhood adversity (e.g., low walkability, socioeconomic deprivation) is associated with poorer health outcomes (e.g., high blood pressure, BMI, diabetes risk). </a:t>
            </a:r>
          </a:p>
          <a:p>
            <a:pPr marL="667919" lvl="1" indent="-333959">
              <a:lnSpc>
                <a:spcPts val="4331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Canva Sans"/>
              </a:rPr>
              <a:t>Studies of the impact of </a:t>
            </a:r>
            <a:r>
              <a:rPr lang="en-US" sz="3100" dirty="0">
                <a:solidFill>
                  <a:srgbClr val="000000"/>
                </a:solidFill>
                <a:latin typeface="Canva Sans Italics"/>
              </a:rPr>
              <a:t>perceived (self-reported) NE </a:t>
            </a:r>
            <a:r>
              <a:rPr lang="en-US" sz="3100" dirty="0">
                <a:solidFill>
                  <a:srgbClr val="000000"/>
                </a:solidFill>
                <a:latin typeface="Canva Sans"/>
              </a:rPr>
              <a:t>on health have mixed results</a:t>
            </a:r>
          </a:p>
          <a:p>
            <a:pPr marL="667919" lvl="1" indent="-333959">
              <a:lnSpc>
                <a:spcPts val="4331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Canva Sans"/>
              </a:rPr>
              <a:t>Little research on NE and mental health in Latinos, e.g., depression and anxiety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7308" y="2916699"/>
            <a:ext cx="17153385" cy="680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67"/>
              </a:lnSpc>
            </a:pPr>
            <a:r>
              <a:rPr lang="en-US" sz="4476" dirty="0">
                <a:solidFill>
                  <a:srgbClr val="000000"/>
                </a:solidFill>
                <a:latin typeface="Canva Sans Bold"/>
              </a:rPr>
              <a:t>Aim 1: </a:t>
            </a:r>
            <a:r>
              <a:rPr lang="en-US" sz="4476" dirty="0">
                <a:solidFill>
                  <a:srgbClr val="000000"/>
                </a:solidFill>
                <a:latin typeface="Canva Sans"/>
              </a:rPr>
              <a:t>Assess the relationship of perceived neighborhood environment with depression and anxiety symptoms in a low-income migrant community in Tijuana, Mexico. </a:t>
            </a:r>
          </a:p>
          <a:p>
            <a:pPr>
              <a:lnSpc>
                <a:spcPts val="4027"/>
              </a:lnSpc>
            </a:pPr>
            <a:endParaRPr lang="en-US" sz="4476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6267"/>
              </a:lnSpc>
            </a:pPr>
            <a:r>
              <a:rPr lang="en-US" sz="4476" dirty="0">
                <a:solidFill>
                  <a:srgbClr val="000000"/>
                </a:solidFill>
                <a:latin typeface="Canva Sans Bold"/>
              </a:rPr>
              <a:t>Aim 2:</a:t>
            </a:r>
            <a:r>
              <a:rPr lang="en-US" sz="4476" dirty="0">
                <a:solidFill>
                  <a:srgbClr val="000000"/>
                </a:solidFill>
                <a:latin typeface="Canva Sans"/>
              </a:rPr>
              <a:t> Examine the association of five neighborhood environment components (social cohesion, walking/exercise environment, access to healthy foods, crime/safety, aesthetic quality) with depression and anxiety symptoms in this population.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191000" y="-1028700"/>
            <a:ext cx="10171748" cy="5397767"/>
            <a:chOff x="-44756" y="-308667"/>
            <a:chExt cx="1834761" cy="9736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45249" cy="356307"/>
            </a:xfrm>
            <a:custGeom>
              <a:avLst/>
              <a:gdLst/>
              <a:ahLst/>
              <a:cxnLst/>
              <a:rect l="l" t="t" r="r" b="b"/>
              <a:pathLst>
                <a:path w="1745249" h="356307">
                  <a:moveTo>
                    <a:pt x="8002" y="0"/>
                  </a:moveTo>
                  <a:lnTo>
                    <a:pt x="1737247" y="0"/>
                  </a:lnTo>
                  <a:cubicBezTo>
                    <a:pt x="1741667" y="0"/>
                    <a:pt x="1745249" y="3582"/>
                    <a:pt x="1745249" y="8002"/>
                  </a:cubicBezTo>
                  <a:lnTo>
                    <a:pt x="1745249" y="348305"/>
                  </a:lnTo>
                  <a:cubicBezTo>
                    <a:pt x="1745249" y="352724"/>
                    <a:pt x="1741667" y="356307"/>
                    <a:pt x="1737247" y="356307"/>
                  </a:cubicBezTo>
                  <a:lnTo>
                    <a:pt x="8002" y="356307"/>
                  </a:lnTo>
                  <a:cubicBezTo>
                    <a:pt x="3582" y="356307"/>
                    <a:pt x="0" y="352724"/>
                    <a:pt x="0" y="348305"/>
                  </a:cubicBezTo>
                  <a:lnTo>
                    <a:pt x="0" y="8002"/>
                  </a:lnTo>
                  <a:cubicBezTo>
                    <a:pt x="0" y="3582"/>
                    <a:pt x="3582" y="0"/>
                    <a:pt x="8002" y="0"/>
                  </a:cubicBezTo>
                  <a:close/>
                </a:path>
              </a:pathLst>
            </a:custGeom>
            <a:solidFill>
              <a:srgbClr val="35A1F4">
                <a:alpha val="89804"/>
              </a:srgbClr>
            </a:solidFill>
            <a:ln w="142875">
              <a:solidFill>
                <a:srgbClr val="35A1F4">
                  <a:alpha val="8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-44756" y="-308667"/>
              <a:ext cx="1834761" cy="97364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9659"/>
                </a:lnSpc>
              </a:pPr>
              <a:r>
                <a:rPr lang="en-US" sz="6899" dirty="0">
                  <a:solidFill>
                    <a:srgbClr val="FFFFFF">
                      <a:alpha val="89804"/>
                    </a:srgbClr>
                  </a:solidFill>
                  <a:latin typeface="DM Sans Bold"/>
                </a:rPr>
                <a:t>Study Aims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093207" cy="5143500"/>
            <a:chOff x="0" y="0"/>
            <a:chExt cx="8124276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9657" r="11334"/>
            <a:stretch>
              <a:fillRect/>
            </a:stretch>
          </p:blipFill>
          <p:spPr>
            <a:xfrm>
              <a:off x="0" y="0"/>
              <a:ext cx="8124276" cy="6858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097397" y="5143500"/>
            <a:ext cx="6093207" cy="5143500"/>
            <a:chOff x="0" y="0"/>
            <a:chExt cx="8124276" cy="6858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5455" r="18023"/>
            <a:stretch>
              <a:fillRect/>
            </a:stretch>
          </p:blipFill>
          <p:spPr>
            <a:xfrm>
              <a:off x="0" y="0"/>
              <a:ext cx="8124276" cy="6858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194793" y="0"/>
            <a:ext cx="6093207" cy="5143500"/>
            <a:chOff x="0" y="0"/>
            <a:chExt cx="8124276" cy="6858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5575" r="5575"/>
            <a:stretch>
              <a:fillRect/>
            </a:stretch>
          </p:blipFill>
          <p:spPr>
            <a:xfrm>
              <a:off x="0" y="0"/>
              <a:ext cx="8124276" cy="6858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6307535" y="1619931"/>
            <a:ext cx="5672931" cy="268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6" lvl="1" indent="-313053">
              <a:lnSpc>
                <a:spcPts val="4349"/>
              </a:lnSpc>
              <a:buFont typeface="Arial"/>
              <a:buChar char="•"/>
            </a:pPr>
            <a:r>
              <a:rPr lang="en-US" sz="2899" spc="57">
                <a:solidFill>
                  <a:srgbClr val="032F44"/>
                </a:solidFill>
                <a:latin typeface="Clear Sans"/>
              </a:rPr>
              <a:t>Run by local medical schools</a:t>
            </a:r>
          </a:p>
          <a:p>
            <a:pPr marL="626106" lvl="1" indent="-313053">
              <a:lnSpc>
                <a:spcPts val="4349"/>
              </a:lnSpc>
              <a:buFont typeface="Arial"/>
              <a:buChar char="•"/>
            </a:pPr>
            <a:r>
              <a:rPr lang="en-US" sz="2899" spc="57">
                <a:solidFill>
                  <a:srgbClr val="032F44"/>
                </a:solidFill>
                <a:latin typeface="Clear Sans"/>
              </a:rPr>
              <a:t>Walk-in medical clinic </a:t>
            </a:r>
          </a:p>
          <a:p>
            <a:pPr marL="626106" lvl="1" indent="-313053">
              <a:lnSpc>
                <a:spcPts val="4349"/>
              </a:lnSpc>
              <a:buFont typeface="Arial"/>
              <a:buChar char="•"/>
            </a:pPr>
            <a:r>
              <a:rPr lang="en-US" sz="2899" spc="57">
                <a:solidFill>
                  <a:srgbClr val="032F44"/>
                </a:solidFill>
                <a:latin typeface="Clear Sans"/>
              </a:rPr>
              <a:t>Co-located at a large soup kitchen &amp; migrant shelter</a:t>
            </a:r>
          </a:p>
          <a:p>
            <a:pPr marL="626106" lvl="1" indent="-313053">
              <a:lnSpc>
                <a:spcPts val="4349"/>
              </a:lnSpc>
              <a:spcBef>
                <a:spcPct val="0"/>
              </a:spcBef>
              <a:buFont typeface="Arial"/>
              <a:buChar char="•"/>
            </a:pPr>
            <a:r>
              <a:rPr lang="en-US" sz="2899" spc="57">
                <a:solidFill>
                  <a:srgbClr val="032F44"/>
                </a:solidFill>
                <a:latin typeface="Clear Sans"/>
              </a:rPr>
              <a:t>~1000 fed daily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85595" y="200025"/>
            <a:ext cx="5916811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32F44"/>
                </a:solidFill>
                <a:latin typeface="Canva Sans Bold"/>
              </a:rPr>
              <a:t>"Health Frontiers in Tijuana"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32F44"/>
                </a:solidFill>
                <a:latin typeface="Canva Sans Bold"/>
              </a:rPr>
              <a:t>Free Medical Clinic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3160" y="5668075"/>
            <a:ext cx="5625480" cy="551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032F44"/>
                </a:solidFill>
                <a:latin typeface="Canva Sans Bold"/>
              </a:rPr>
              <a:t>Clinic Services Offered: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3324" y="6474203"/>
            <a:ext cx="5146558" cy="323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>
              <a:lnSpc>
                <a:spcPts val="4349"/>
              </a:lnSpc>
              <a:buFont typeface="Arial"/>
              <a:buChar char="•"/>
            </a:pPr>
            <a:r>
              <a:rPr lang="en-US" sz="2899" spc="57" dirty="0">
                <a:solidFill>
                  <a:srgbClr val="032F44"/>
                </a:solidFill>
                <a:latin typeface="Clear Sans"/>
              </a:rPr>
              <a:t>Primary care</a:t>
            </a:r>
          </a:p>
          <a:p>
            <a:pPr marL="626107" lvl="1" indent="-313054">
              <a:lnSpc>
                <a:spcPts val="4349"/>
              </a:lnSpc>
              <a:buFont typeface="Arial"/>
              <a:buChar char="•"/>
            </a:pPr>
            <a:r>
              <a:rPr lang="en-US" sz="2899" spc="57" dirty="0">
                <a:solidFill>
                  <a:srgbClr val="032F44"/>
                </a:solidFill>
                <a:latin typeface="Clear Sans"/>
              </a:rPr>
              <a:t>HIV/STI testing</a:t>
            </a:r>
          </a:p>
          <a:p>
            <a:pPr marL="626107" lvl="1" indent="-313054">
              <a:lnSpc>
                <a:spcPts val="4349"/>
              </a:lnSpc>
              <a:buFont typeface="Arial"/>
              <a:buChar char="•"/>
            </a:pPr>
            <a:r>
              <a:rPr lang="en-US" sz="2899" spc="57" dirty="0">
                <a:solidFill>
                  <a:srgbClr val="032F44"/>
                </a:solidFill>
                <a:latin typeface="Clear Sans"/>
              </a:rPr>
              <a:t>Wound cleaning</a:t>
            </a:r>
          </a:p>
          <a:p>
            <a:pPr marL="626107" lvl="1" indent="-313054">
              <a:lnSpc>
                <a:spcPts val="4349"/>
              </a:lnSpc>
              <a:buFont typeface="Arial"/>
              <a:buChar char="•"/>
            </a:pPr>
            <a:r>
              <a:rPr lang="en-US" sz="2899" spc="57" dirty="0">
                <a:solidFill>
                  <a:srgbClr val="032F44"/>
                </a:solidFill>
                <a:latin typeface="Clear Sans"/>
              </a:rPr>
              <a:t>Mental health services</a:t>
            </a:r>
          </a:p>
          <a:p>
            <a:pPr marL="626107" lvl="1" indent="-313054">
              <a:lnSpc>
                <a:spcPts val="4349"/>
              </a:lnSpc>
              <a:buFont typeface="Arial"/>
              <a:buChar char="•"/>
            </a:pPr>
            <a:r>
              <a:rPr lang="en-US" sz="2899" spc="57" dirty="0">
                <a:solidFill>
                  <a:srgbClr val="032F44"/>
                </a:solidFill>
                <a:latin typeface="Clear Sans"/>
              </a:rPr>
              <a:t>Referral to emergency &amp; social services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29361" y="5626251"/>
            <a:ext cx="5146558" cy="563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032F44"/>
                </a:solidFill>
                <a:latin typeface="Canva Sans Bold"/>
              </a:rPr>
              <a:t>Clinic Neighborhood: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68117" y="6474203"/>
            <a:ext cx="5146558" cy="323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>
              <a:lnSpc>
                <a:spcPts val="4349"/>
              </a:lnSpc>
              <a:buFont typeface="Arial"/>
              <a:buChar char="•"/>
            </a:pPr>
            <a:r>
              <a:rPr lang="en-US" sz="2899" spc="57" dirty="0">
                <a:solidFill>
                  <a:srgbClr val="032F44"/>
                </a:solidFill>
                <a:latin typeface="Clear Sans"/>
              </a:rPr>
              <a:t>High-density housing</a:t>
            </a:r>
          </a:p>
          <a:p>
            <a:pPr marL="626107" lvl="1" indent="-313054">
              <a:lnSpc>
                <a:spcPts val="4349"/>
              </a:lnSpc>
              <a:buFont typeface="Arial"/>
              <a:buChar char="•"/>
            </a:pPr>
            <a:r>
              <a:rPr lang="en-US" sz="2899" spc="57" dirty="0">
                <a:solidFill>
                  <a:srgbClr val="032F44"/>
                </a:solidFill>
                <a:latin typeface="Clear Sans"/>
              </a:rPr>
              <a:t>High traffic environment</a:t>
            </a:r>
          </a:p>
          <a:p>
            <a:pPr marL="626107" lvl="1" indent="-313054">
              <a:lnSpc>
                <a:spcPts val="4349"/>
              </a:lnSpc>
              <a:buFont typeface="Arial"/>
              <a:buChar char="•"/>
            </a:pPr>
            <a:r>
              <a:rPr lang="en-US" sz="2899" spc="57" dirty="0">
                <a:solidFill>
                  <a:srgbClr val="032F44"/>
                </a:solidFill>
                <a:latin typeface="Clear Sans"/>
              </a:rPr>
              <a:t>High crime rates</a:t>
            </a:r>
          </a:p>
          <a:p>
            <a:pPr marL="626107" lvl="1" indent="-313054">
              <a:lnSpc>
                <a:spcPts val="4349"/>
              </a:lnSpc>
              <a:buFont typeface="Arial"/>
              <a:buChar char="•"/>
            </a:pPr>
            <a:r>
              <a:rPr lang="en-US" sz="2899" spc="57" dirty="0">
                <a:solidFill>
                  <a:srgbClr val="032F44"/>
                </a:solidFill>
                <a:latin typeface="Clear Sans"/>
              </a:rPr>
              <a:t>Social stigma for deported &amp; unhoused individuals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447899"/>
            <a:ext cx="3107830" cy="1553915"/>
            <a:chOff x="0" y="0"/>
            <a:chExt cx="81280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FFB8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7800" y="-476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70297" y="8447899"/>
            <a:ext cx="3107830" cy="1553915"/>
            <a:chOff x="0" y="0"/>
            <a:chExt cx="81280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73DFB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77800" y="-476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08914" y="8447899"/>
            <a:ext cx="3107830" cy="1553915"/>
            <a:chOff x="0" y="0"/>
            <a:chExt cx="81280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FF914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476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50511" y="8447899"/>
            <a:ext cx="3107830" cy="1553915"/>
            <a:chOff x="0" y="0"/>
            <a:chExt cx="812800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476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527039" y="1582165"/>
            <a:ext cx="8262603" cy="5783822"/>
            <a:chOff x="0" y="0"/>
            <a:chExt cx="6350000" cy="444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2"/>
              <a:stretch>
                <a:fillRect l="-11176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6330950" y="3429000"/>
                  </a:moveTo>
                  <a:cubicBezTo>
                    <a:pt x="6330950" y="3978910"/>
                    <a:pt x="5883910" y="4425950"/>
                    <a:pt x="5334000" y="4425950"/>
                  </a:cubicBezTo>
                  <a:lnTo>
                    <a:pt x="1016000" y="4425950"/>
                  </a:lnTo>
                  <a:cubicBezTo>
                    <a:pt x="466090" y="4425950"/>
                    <a:pt x="19050" y="3978910"/>
                    <a:pt x="19050" y="3429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5334000" y="19050"/>
                  </a:lnTo>
                  <a:cubicBezTo>
                    <a:pt x="5883910" y="19050"/>
                    <a:pt x="6330950" y="466090"/>
                    <a:pt x="6330950" y="1016000"/>
                  </a:cubicBezTo>
                  <a:lnTo>
                    <a:pt x="6330950" y="3429000"/>
                  </a:lnTo>
                  <a:moveTo>
                    <a:pt x="6350000" y="3429000"/>
                  </a:moveTo>
                  <a:lnTo>
                    <a:pt x="6350000" y="1016000"/>
                  </a:lnTo>
                  <a:cubicBezTo>
                    <a:pt x="6350000" y="454660"/>
                    <a:pt x="5895340" y="0"/>
                    <a:pt x="5334000" y="0"/>
                  </a:cubicBez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3429000"/>
                  </a:lnTo>
                  <a:cubicBezTo>
                    <a:pt x="0" y="3990340"/>
                    <a:pt x="454660" y="4445000"/>
                    <a:pt x="1016000" y="4445000"/>
                  </a:cubicBezTo>
                  <a:lnTo>
                    <a:pt x="5334000" y="4445000"/>
                  </a:lnTo>
                  <a:cubicBezTo>
                    <a:pt x="5895340" y="4445000"/>
                    <a:pt x="6350000" y="3990340"/>
                    <a:pt x="6350000" y="3429000"/>
                  </a:cubicBezTo>
                  <a:lnTo>
                    <a:pt x="6350000" y="3429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689399" y="1701508"/>
            <a:ext cx="8175641" cy="5595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2"/>
              </a:lnSpc>
            </a:pPr>
            <a:r>
              <a:rPr lang="en-US" sz="3187" u="sng">
                <a:solidFill>
                  <a:srgbClr val="032F44"/>
                </a:solidFill>
                <a:latin typeface="Canva Sans"/>
              </a:rPr>
              <a:t>Inclusion Criteria:</a:t>
            </a:r>
          </a:p>
          <a:p>
            <a:pPr marL="688175" lvl="1" indent="-344087">
              <a:lnSpc>
                <a:spcPts val="4462"/>
              </a:lnSpc>
              <a:buFont typeface="Arial"/>
              <a:buChar char="•"/>
            </a:pPr>
            <a:r>
              <a:rPr lang="en-US" sz="3187">
                <a:solidFill>
                  <a:srgbClr val="032F44"/>
                </a:solidFill>
                <a:latin typeface="Canva Sans"/>
              </a:rPr>
              <a:t>18 or older</a:t>
            </a:r>
          </a:p>
          <a:p>
            <a:pPr marL="688175" lvl="1" indent="-344087">
              <a:lnSpc>
                <a:spcPts val="4462"/>
              </a:lnSpc>
              <a:buFont typeface="Arial"/>
              <a:buChar char="•"/>
            </a:pPr>
            <a:r>
              <a:rPr lang="en-US" sz="3187">
                <a:solidFill>
                  <a:srgbClr val="032F44"/>
                </a:solidFill>
                <a:latin typeface="Canva Sans"/>
              </a:rPr>
              <a:t>Seeking free medical care from the walk-in clinic</a:t>
            </a:r>
          </a:p>
          <a:p>
            <a:pPr marL="688175" lvl="1" indent="-344087">
              <a:lnSpc>
                <a:spcPts val="4462"/>
              </a:lnSpc>
              <a:buFont typeface="Arial"/>
              <a:buChar char="•"/>
            </a:pPr>
            <a:r>
              <a:rPr lang="en-US" sz="3187">
                <a:solidFill>
                  <a:srgbClr val="032F44"/>
                </a:solidFill>
                <a:latin typeface="Canva Sans"/>
              </a:rPr>
              <a:t>Speak English or Spanish</a:t>
            </a:r>
          </a:p>
          <a:p>
            <a:pPr>
              <a:lnSpc>
                <a:spcPts val="4462"/>
              </a:lnSpc>
            </a:pPr>
            <a:r>
              <a:rPr lang="en-US" sz="3187" u="sng">
                <a:solidFill>
                  <a:srgbClr val="032F44"/>
                </a:solidFill>
                <a:latin typeface="Canva Sans"/>
              </a:rPr>
              <a:t>Exclusion Criteria:</a:t>
            </a:r>
          </a:p>
          <a:p>
            <a:pPr marL="688175" lvl="1" indent="-344087">
              <a:lnSpc>
                <a:spcPts val="4462"/>
              </a:lnSpc>
              <a:buFont typeface="Arial"/>
              <a:buChar char="•"/>
            </a:pPr>
            <a:r>
              <a:rPr lang="en-US" sz="3187">
                <a:solidFill>
                  <a:srgbClr val="032F44"/>
                </a:solidFill>
                <a:latin typeface="Canva Sans"/>
              </a:rPr>
              <a:t>Acute pain or in need of immediate medical services</a:t>
            </a:r>
          </a:p>
          <a:p>
            <a:pPr marL="688175" lvl="1" indent="-344087">
              <a:lnSpc>
                <a:spcPts val="4462"/>
              </a:lnSpc>
              <a:buFont typeface="Arial"/>
              <a:buChar char="•"/>
            </a:pPr>
            <a:r>
              <a:rPr lang="en-US" sz="3187">
                <a:solidFill>
                  <a:srgbClr val="032F44"/>
                </a:solidFill>
                <a:latin typeface="Canva Sans"/>
              </a:rPr>
              <a:t>Inability to communicate due to intoxication, disability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26864" y="285751"/>
            <a:ext cx="1082654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59"/>
              </a:lnSpc>
              <a:spcBef>
                <a:spcPct val="0"/>
              </a:spcBef>
            </a:pPr>
            <a:r>
              <a:rPr lang="en-US" sz="6799" spc="67">
                <a:solidFill>
                  <a:srgbClr val="032F44"/>
                </a:solidFill>
                <a:latin typeface="Crimson Pro Bold"/>
              </a:rPr>
              <a:t>Recruitement &amp; Procedures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87772" y="8962197"/>
            <a:ext cx="828366" cy="454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1"/>
              </a:lnSpc>
            </a:pPr>
            <a:r>
              <a:rPr lang="en-US" sz="2701">
                <a:solidFill>
                  <a:srgbClr val="032F44"/>
                </a:solidFill>
                <a:latin typeface="Clear Sans"/>
              </a:rPr>
              <a:t>Enter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33460" y="8994630"/>
            <a:ext cx="1770099" cy="42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562">
                <a:solidFill>
                  <a:srgbClr val="032F44"/>
                </a:solidFill>
                <a:latin typeface="Clear Sans"/>
              </a:rPr>
              <a:t>Registration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19075" y="8962197"/>
            <a:ext cx="1224926" cy="454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1"/>
              </a:lnSpc>
            </a:pPr>
            <a:r>
              <a:rPr lang="en-US" sz="2701" dirty="0">
                <a:solidFill>
                  <a:srgbClr val="032F44"/>
                </a:solidFill>
                <a:latin typeface="Clear Sans"/>
              </a:rPr>
              <a:t> Vitals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51702" y="8962197"/>
            <a:ext cx="2039529" cy="88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1"/>
              </a:lnSpc>
            </a:pPr>
            <a:r>
              <a:rPr lang="en-US" sz="2572">
                <a:solidFill>
                  <a:srgbClr val="032F44"/>
                </a:solidFill>
                <a:latin typeface="Clear Sans"/>
              </a:rPr>
              <a:t>Waiting Room</a:t>
            </a:r>
          </a:p>
          <a:p>
            <a:pPr>
              <a:lnSpc>
                <a:spcPts val="3601"/>
              </a:lnSpc>
            </a:pPr>
            <a:endParaRPr lang="en-US" sz="2572">
              <a:solidFill>
                <a:srgbClr val="032F44"/>
              </a:solidFill>
              <a:latin typeface="Clear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89399" y="7733994"/>
            <a:ext cx="3207269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32F44"/>
                </a:solidFill>
                <a:latin typeface="Clear Sans"/>
              </a:rPr>
              <a:t>Patient Flow: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4144241" y="6008620"/>
            <a:ext cx="3584099" cy="358409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4444" r="-24444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1057</Words>
  <Application>Microsoft Office PowerPoint</Application>
  <PresentationFormat>Custom</PresentationFormat>
  <Paragraphs>143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Clear Sans Medium</vt:lpstr>
      <vt:lpstr>Clear Sans</vt:lpstr>
      <vt:lpstr>DM Sans Bold</vt:lpstr>
      <vt:lpstr>Canva Sans Italics</vt:lpstr>
      <vt:lpstr>Canva Sans</vt:lpstr>
      <vt:lpstr>Canva Sans Bold</vt:lpstr>
      <vt:lpstr>Crimson Pro Bold</vt:lpstr>
      <vt:lpstr>Calibri</vt:lpstr>
      <vt:lpstr>DM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ICBM Slides</dc:title>
  <dc:creator>Liz Beth</dc:creator>
  <cp:lastModifiedBy>Liz Beth</cp:lastModifiedBy>
  <cp:revision>3</cp:revision>
  <dcterms:created xsi:type="dcterms:W3CDTF">2006-08-16T00:00:00Z</dcterms:created>
  <dcterms:modified xsi:type="dcterms:W3CDTF">2023-09-05T21:45:35Z</dcterms:modified>
  <dc:identifier>DAFoRKF3_g4</dc:identifier>
</cp:coreProperties>
</file>